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70" r:id="rId6"/>
  </p:sldMasterIdLst>
  <p:notesMasterIdLst>
    <p:notesMasterId r:id="rId27"/>
  </p:notesMasterIdLst>
  <p:sldIdLst>
    <p:sldId id="260" r:id="rId7"/>
    <p:sldId id="327" r:id="rId8"/>
    <p:sldId id="380" r:id="rId9"/>
    <p:sldId id="491" r:id="rId10"/>
    <p:sldId id="492" r:id="rId11"/>
    <p:sldId id="493" r:id="rId12"/>
    <p:sldId id="505" r:id="rId13"/>
    <p:sldId id="510" r:id="rId14"/>
    <p:sldId id="494" r:id="rId15"/>
    <p:sldId id="507" r:id="rId16"/>
    <p:sldId id="508" r:id="rId17"/>
    <p:sldId id="500" r:id="rId18"/>
    <p:sldId id="511" r:id="rId19"/>
    <p:sldId id="496" r:id="rId20"/>
    <p:sldId id="513" r:id="rId21"/>
    <p:sldId id="520" r:id="rId22"/>
    <p:sldId id="518" r:id="rId23"/>
    <p:sldId id="514" r:id="rId24"/>
    <p:sldId id="503" r:id="rId25"/>
    <p:sldId id="50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Hampshire" initials="AH" lastIdx="11" clrIdx="0">
    <p:extLst>
      <p:ext uri="{19B8F6BF-5375-455C-9EA6-DF929625EA0E}">
        <p15:presenceInfo xmlns:p15="http://schemas.microsoft.com/office/powerpoint/2012/main" userId="S::Anne.Hampshire@thesmithfamily.com.au::96a1f5d1-e6f9-4cb6-9b13-3d0b87f06713" providerId="AD"/>
      </p:ext>
    </p:extLst>
  </p:cmAuthor>
  <p:cmAuthor id="2" name="Kirsten Hancock" initials="KH" lastIdx="1" clrIdx="1">
    <p:extLst>
      <p:ext uri="{19B8F6BF-5375-455C-9EA6-DF929625EA0E}">
        <p15:presenceInfo xmlns:p15="http://schemas.microsoft.com/office/powerpoint/2012/main" userId="S::Kirsten.Hancock@thesmithfamily.com.au::ed168b06-fe75-486d-9755-bd60fc61ad2d" providerId="AD"/>
      </p:ext>
    </p:extLst>
  </p:cmAuthor>
  <p:cmAuthor id="3" name="Gillian Considine" initials="GC" lastIdx="8" clrIdx="2">
    <p:extLst>
      <p:ext uri="{19B8F6BF-5375-455C-9EA6-DF929625EA0E}">
        <p15:presenceInfo xmlns:p15="http://schemas.microsoft.com/office/powerpoint/2012/main" userId="S::Gillian.Considine@thesmithfamily.com.au::36f3a841-061b-4e67-acd2-66aaa3d75f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547"/>
    <a:srgbClr val="003865"/>
    <a:srgbClr val="FFFFFF"/>
    <a:srgbClr val="8FA4BA"/>
    <a:srgbClr val="DD052B"/>
    <a:srgbClr val="053786"/>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5088" autoAdjust="0"/>
  </p:normalViewPr>
  <p:slideViewPr>
    <p:cSldViewPr snapToGrid="0">
      <p:cViewPr>
        <p:scale>
          <a:sx n="122" d="100"/>
          <a:sy n="122" d="100"/>
        </p:scale>
        <p:origin x="-1784" y="-1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Hampshire" userId="96a1f5d1-e6f9-4cb6-9b13-3d0b87f06713" providerId="ADAL" clId="{AD67385B-74BD-4332-8F46-B1CED9F704CA}"/>
    <pc:docChg chg="modSld">
      <pc:chgData name="Anne Hampshire" userId="96a1f5d1-e6f9-4cb6-9b13-3d0b87f06713" providerId="ADAL" clId="{AD67385B-74BD-4332-8F46-B1CED9F704CA}" dt="2021-10-20T02:23:11.511" v="51" actId="6549"/>
      <pc:docMkLst>
        <pc:docMk/>
      </pc:docMkLst>
      <pc:sldChg chg="modSp mod">
        <pc:chgData name="Anne Hampshire" userId="96a1f5d1-e6f9-4cb6-9b13-3d0b87f06713" providerId="ADAL" clId="{AD67385B-74BD-4332-8F46-B1CED9F704CA}" dt="2021-10-19T20:40:14.263" v="9" actId="113"/>
        <pc:sldMkLst>
          <pc:docMk/>
          <pc:sldMk cId="469941608" sldId="327"/>
        </pc:sldMkLst>
        <pc:spChg chg="mod">
          <ac:chgData name="Anne Hampshire" userId="96a1f5d1-e6f9-4cb6-9b13-3d0b87f06713" providerId="ADAL" clId="{AD67385B-74BD-4332-8F46-B1CED9F704CA}" dt="2021-10-19T20:40:14.263" v="9" actId="113"/>
          <ac:spMkLst>
            <pc:docMk/>
            <pc:sldMk cId="469941608" sldId="327"/>
            <ac:spMk id="8" creationId="{00000000-0000-0000-0000-000000000000}"/>
          </ac:spMkLst>
        </pc:spChg>
      </pc:sldChg>
      <pc:sldChg chg="modSp mod">
        <pc:chgData name="Anne Hampshire" userId="96a1f5d1-e6f9-4cb6-9b13-3d0b87f06713" providerId="ADAL" clId="{AD67385B-74BD-4332-8F46-B1CED9F704CA}" dt="2021-10-19T20:41:41.428" v="22" actId="20577"/>
        <pc:sldMkLst>
          <pc:docMk/>
          <pc:sldMk cId="1920268634" sldId="380"/>
        </pc:sldMkLst>
        <pc:spChg chg="mod">
          <ac:chgData name="Anne Hampshire" userId="96a1f5d1-e6f9-4cb6-9b13-3d0b87f06713" providerId="ADAL" clId="{AD67385B-74BD-4332-8F46-B1CED9F704CA}" dt="2021-10-19T20:41:41.428" v="22" actId="20577"/>
          <ac:spMkLst>
            <pc:docMk/>
            <pc:sldMk cId="1920268634" sldId="380"/>
            <ac:spMk id="10" creationId="{F787E98D-960A-4EF6-969A-97E094CDA59D}"/>
          </ac:spMkLst>
        </pc:spChg>
      </pc:sldChg>
      <pc:sldChg chg="modSp mod">
        <pc:chgData name="Anne Hampshire" userId="96a1f5d1-e6f9-4cb6-9b13-3d0b87f06713" providerId="ADAL" clId="{AD67385B-74BD-4332-8F46-B1CED9F704CA}" dt="2021-10-20T02:10:18.362" v="28" actId="20577"/>
        <pc:sldMkLst>
          <pc:docMk/>
          <pc:sldMk cId="4108853883" sldId="491"/>
        </pc:sldMkLst>
        <pc:spChg chg="mod">
          <ac:chgData name="Anne Hampshire" userId="96a1f5d1-e6f9-4cb6-9b13-3d0b87f06713" providerId="ADAL" clId="{AD67385B-74BD-4332-8F46-B1CED9F704CA}" dt="2021-10-20T02:10:18.362" v="28" actId="20577"/>
          <ac:spMkLst>
            <pc:docMk/>
            <pc:sldMk cId="4108853883" sldId="491"/>
            <ac:spMk id="6" creationId="{7D71DB24-035A-42F1-BA18-82A62528AB50}"/>
          </ac:spMkLst>
        </pc:spChg>
      </pc:sldChg>
      <pc:sldChg chg="modSp mod">
        <pc:chgData name="Anne Hampshire" userId="96a1f5d1-e6f9-4cb6-9b13-3d0b87f06713" providerId="ADAL" clId="{AD67385B-74BD-4332-8F46-B1CED9F704CA}" dt="2021-10-20T02:23:11.511" v="51" actId="6549"/>
        <pc:sldMkLst>
          <pc:docMk/>
          <pc:sldMk cId="3203885921" sldId="493"/>
        </pc:sldMkLst>
        <pc:spChg chg="mod">
          <ac:chgData name="Anne Hampshire" userId="96a1f5d1-e6f9-4cb6-9b13-3d0b87f06713" providerId="ADAL" clId="{AD67385B-74BD-4332-8F46-B1CED9F704CA}" dt="2021-10-20T02:23:11.511" v="51" actId="6549"/>
          <ac:spMkLst>
            <pc:docMk/>
            <pc:sldMk cId="3203885921" sldId="493"/>
            <ac:spMk id="5" creationId="{E1B11052-C2FD-4803-B66A-791AAD1CF37D}"/>
          </ac:spMkLst>
        </pc:spChg>
      </pc:sldChg>
      <pc:sldChg chg="modSp mod">
        <pc:chgData name="Anne Hampshire" userId="96a1f5d1-e6f9-4cb6-9b13-3d0b87f06713" providerId="ADAL" clId="{AD67385B-74BD-4332-8F46-B1CED9F704CA}" dt="2021-10-19T20:53:04.286" v="26" actId="20577"/>
        <pc:sldMkLst>
          <pc:docMk/>
          <pc:sldMk cId="3089199547" sldId="520"/>
        </pc:sldMkLst>
        <pc:spChg chg="mod">
          <ac:chgData name="Anne Hampshire" userId="96a1f5d1-e6f9-4cb6-9b13-3d0b87f06713" providerId="ADAL" clId="{AD67385B-74BD-4332-8F46-B1CED9F704CA}" dt="2021-10-19T20:53:04.286" v="26" actId="20577"/>
          <ac:spMkLst>
            <pc:docMk/>
            <pc:sldMk cId="3089199547" sldId="520"/>
            <ac:spMk id="5" creationId="{CA7EC944-6D97-4ACA-84FA-8A72C0457A1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hesmithfamily-my.sharepoint.com/personal/kirsten_hancock_thesmithfamily_com_au/Documents/Desktop/oecd%20tables%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smithfamily-my.sharepoint.com/personal/kirsten_hancock_thesmithfamily_com_au/Documents/Desktop/oecd%20tables%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smithfamily-my.sharepoint.com/personal/kirsten_hancock_thesmithfamily_com_au/Documents/Desktop/oecd%20table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hesmithfamily-my.sharepoint.com/personal/kirsten_hancock_thesmithfamily_com_au/Documents/Desktop/oecd%20tables%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hesmithfamily-my.sharepoint.com/personal/kirsten_hancock_thesmithfamily_com_au/Documents/Desktop/oecd%20tables%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hesmithfamily-my.sharepoint.com/personal/kirsten_hancock_thesmithfamily_com_au/Documents/Desktop/oecd%20tables%20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thesmithfamily-my.sharepoint.com/personal/kirsten_hancock_thesmithfamily_com_au/Documents/Desktop/oecd%20tables%20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thesmithfamily-my.sharepoint.com/personal/kirsten_hancock_thesmithfamily_com_au/Documents/Desktop/oecd%20tables%20v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800"/>
              <a:t>Usefulness of career support, by cohort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Figures!$A$2</c:f>
              <c:strCache>
                <c:ptCount val="1"/>
                <c:pt idx="0">
                  <c:v>No support</c:v>
                </c:pt>
              </c:strCache>
            </c:strRef>
          </c:tx>
          <c:spPr>
            <a:solidFill>
              <a:srgbClr val="1A43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Figures!$B$1:$C$1</c:f>
              <c:strCache>
                <c:ptCount val="2"/>
                <c:pt idx="0">
                  <c:v>Year 10 
(n = 2698)</c:v>
                </c:pt>
                <c:pt idx="1">
                  <c:v>Year 12
(n = 1510)
</c:v>
                </c:pt>
              </c:strCache>
            </c:strRef>
          </c:cat>
          <c:val>
            <c:numRef>
              <c:f>Figures!$B$2:$C$2</c:f>
              <c:numCache>
                <c:formatCode>0</c:formatCode>
                <c:ptCount val="2"/>
                <c:pt idx="0">
                  <c:v>14</c:v>
                </c:pt>
                <c:pt idx="1">
                  <c:v>14.5</c:v>
                </c:pt>
              </c:numCache>
            </c:numRef>
          </c:val>
          <c:extLst>
            <c:ext xmlns:c16="http://schemas.microsoft.com/office/drawing/2014/chart" uri="{C3380CC4-5D6E-409C-BE32-E72D297353CC}">
              <c16:uniqueId val="{00000000-2E32-40E8-BA2A-19E641321823}"/>
            </c:ext>
          </c:extLst>
        </c:ser>
        <c:ser>
          <c:idx val="1"/>
          <c:order val="1"/>
          <c:tx>
            <c:strRef>
              <c:f>Figures!$A$3</c:f>
              <c:strCache>
                <c:ptCount val="1"/>
                <c:pt idx="0">
                  <c:v>Received support - Not useful</c:v>
                </c:pt>
              </c:strCache>
            </c:strRef>
          </c:tx>
          <c:spPr>
            <a:solidFill>
              <a:srgbClr val="2E75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Figures!$B$1:$C$1</c:f>
              <c:strCache>
                <c:ptCount val="2"/>
                <c:pt idx="0">
                  <c:v>Year 10 
(n = 2698)</c:v>
                </c:pt>
                <c:pt idx="1">
                  <c:v>Year 12
(n = 1510)
</c:v>
                </c:pt>
              </c:strCache>
            </c:strRef>
          </c:cat>
          <c:val>
            <c:numRef>
              <c:f>Figures!$B$3:$C$3</c:f>
              <c:numCache>
                <c:formatCode>0</c:formatCode>
                <c:ptCount val="2"/>
                <c:pt idx="0">
                  <c:v>8</c:v>
                </c:pt>
                <c:pt idx="1">
                  <c:v>9</c:v>
                </c:pt>
              </c:numCache>
            </c:numRef>
          </c:val>
          <c:extLst>
            <c:ext xmlns:c16="http://schemas.microsoft.com/office/drawing/2014/chart" uri="{C3380CC4-5D6E-409C-BE32-E72D297353CC}">
              <c16:uniqueId val="{00000001-2E32-40E8-BA2A-19E641321823}"/>
            </c:ext>
          </c:extLst>
        </c:ser>
        <c:ser>
          <c:idx val="2"/>
          <c:order val="2"/>
          <c:tx>
            <c:strRef>
              <c:f>Figures!$A$4</c:f>
              <c:strCache>
                <c:ptCount val="1"/>
                <c:pt idx="0">
                  <c:v>Received support - Neither</c:v>
                </c:pt>
              </c:strCache>
            </c:strRef>
          </c:tx>
          <c:spPr>
            <a:solidFill>
              <a:srgbClr val="BDD7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Figures!$B$1:$C$1</c:f>
              <c:strCache>
                <c:ptCount val="2"/>
                <c:pt idx="0">
                  <c:v>Year 10 
(n = 2698)</c:v>
                </c:pt>
                <c:pt idx="1">
                  <c:v>Year 12
(n = 1510)
</c:v>
                </c:pt>
              </c:strCache>
            </c:strRef>
          </c:cat>
          <c:val>
            <c:numRef>
              <c:f>Figures!$B$4:$C$4</c:f>
              <c:numCache>
                <c:formatCode>0</c:formatCode>
                <c:ptCount val="2"/>
                <c:pt idx="0">
                  <c:v>34</c:v>
                </c:pt>
                <c:pt idx="1">
                  <c:v>29</c:v>
                </c:pt>
              </c:numCache>
            </c:numRef>
          </c:val>
          <c:extLst>
            <c:ext xmlns:c16="http://schemas.microsoft.com/office/drawing/2014/chart" uri="{C3380CC4-5D6E-409C-BE32-E72D297353CC}">
              <c16:uniqueId val="{00000002-2E32-40E8-BA2A-19E641321823}"/>
            </c:ext>
          </c:extLst>
        </c:ser>
        <c:ser>
          <c:idx val="3"/>
          <c:order val="3"/>
          <c:tx>
            <c:strRef>
              <c:f>Figures!$A$5</c:f>
              <c:strCache>
                <c:ptCount val="1"/>
                <c:pt idx="0">
                  <c:v>Received support - Useful</c:v>
                </c:pt>
              </c:strCache>
            </c:strRef>
          </c:tx>
          <c:spPr>
            <a:solidFill>
              <a:srgbClr val="B6B6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Figures!$B$1:$C$1</c:f>
              <c:strCache>
                <c:ptCount val="2"/>
                <c:pt idx="0">
                  <c:v>Year 10 
(n = 2698)</c:v>
                </c:pt>
                <c:pt idx="1">
                  <c:v>Year 12
(n = 1510)
</c:v>
                </c:pt>
              </c:strCache>
            </c:strRef>
          </c:cat>
          <c:val>
            <c:numRef>
              <c:f>Figures!$B$5:$C$5</c:f>
              <c:numCache>
                <c:formatCode>0</c:formatCode>
                <c:ptCount val="2"/>
                <c:pt idx="0">
                  <c:v>44</c:v>
                </c:pt>
                <c:pt idx="1">
                  <c:v>47</c:v>
                </c:pt>
              </c:numCache>
            </c:numRef>
          </c:val>
          <c:extLst>
            <c:ext xmlns:c16="http://schemas.microsoft.com/office/drawing/2014/chart" uri="{C3380CC4-5D6E-409C-BE32-E72D297353CC}">
              <c16:uniqueId val="{00000003-2E32-40E8-BA2A-19E641321823}"/>
            </c:ext>
          </c:extLst>
        </c:ser>
        <c:dLbls>
          <c:showLegendKey val="0"/>
          <c:showVal val="0"/>
          <c:showCatName val="0"/>
          <c:showSerName val="0"/>
          <c:showPercent val="0"/>
          <c:showBubbleSize val="0"/>
        </c:dLbls>
        <c:gapWidth val="150"/>
        <c:overlap val="100"/>
        <c:axId val="1499789359"/>
        <c:axId val="1499783535"/>
      </c:barChart>
      <c:catAx>
        <c:axId val="149978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783535"/>
        <c:crosses val="autoZero"/>
        <c:auto val="1"/>
        <c:lblAlgn val="ctr"/>
        <c:lblOffset val="100"/>
        <c:noMultiLvlLbl val="0"/>
      </c:catAx>
      <c:valAx>
        <c:axId val="149978353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789359"/>
        <c:crosses val="autoZero"/>
        <c:crossBetween val="between"/>
        <c:majorUnit val="20"/>
      </c:valAx>
      <c:spPr>
        <a:noFill/>
        <a:ln>
          <a:noFill/>
        </a:ln>
        <a:effectLst/>
      </c:spPr>
    </c:plotArea>
    <c:legend>
      <c:legendPos val="r"/>
      <c:layout>
        <c:manualLayout>
          <c:xMode val="edge"/>
          <c:yMode val="edge"/>
          <c:x val="0.71365113735783026"/>
          <c:y val="0.27299959767802745"/>
          <c:w val="0.26968219597550308"/>
          <c:h val="0.5642197827461348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Year 12 cohort: Usefulness of career support, by Year 12 completion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Figures!$A$17</c:f>
              <c:strCache>
                <c:ptCount val="1"/>
                <c:pt idx="0">
                  <c:v>No support</c:v>
                </c:pt>
              </c:strCache>
            </c:strRef>
          </c:tx>
          <c:spPr>
            <a:solidFill>
              <a:srgbClr val="1A436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Figures!$B$16:$C$16</c:f>
              <c:strCache>
                <c:ptCount val="2"/>
                <c:pt idx="0">
                  <c:v>Did not complete Year 12 
(n=189)</c:v>
                </c:pt>
                <c:pt idx="1">
                  <c:v>Completed Year 12 
(n=1265)
</c:v>
                </c:pt>
              </c:strCache>
            </c:strRef>
          </c:cat>
          <c:val>
            <c:numRef>
              <c:f>Figures!$B$17:$C$17</c:f>
              <c:numCache>
                <c:formatCode>0</c:formatCode>
                <c:ptCount val="2"/>
                <c:pt idx="0">
                  <c:v>26.4</c:v>
                </c:pt>
                <c:pt idx="1">
                  <c:v>12.3</c:v>
                </c:pt>
              </c:numCache>
            </c:numRef>
          </c:val>
          <c:extLst>
            <c:ext xmlns:c16="http://schemas.microsoft.com/office/drawing/2014/chart" uri="{C3380CC4-5D6E-409C-BE32-E72D297353CC}">
              <c16:uniqueId val="{00000000-BB7E-4CDA-B2AA-9A0008A0E5A5}"/>
            </c:ext>
          </c:extLst>
        </c:ser>
        <c:ser>
          <c:idx val="1"/>
          <c:order val="1"/>
          <c:tx>
            <c:strRef>
              <c:f>Figures!$A$18</c:f>
              <c:strCache>
                <c:ptCount val="1"/>
                <c:pt idx="0">
                  <c:v>Received support - Not useful</c:v>
                </c:pt>
              </c:strCache>
            </c:strRef>
          </c:tx>
          <c:spPr>
            <a:solidFill>
              <a:srgbClr val="2E75B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Figures!$B$16:$C$16</c:f>
              <c:strCache>
                <c:ptCount val="2"/>
                <c:pt idx="0">
                  <c:v>Did not complete Year 12 
(n=189)</c:v>
                </c:pt>
                <c:pt idx="1">
                  <c:v>Completed Year 12 
(n=1265)
</c:v>
                </c:pt>
              </c:strCache>
            </c:strRef>
          </c:cat>
          <c:val>
            <c:numRef>
              <c:f>Figures!$B$18:$C$18</c:f>
              <c:numCache>
                <c:formatCode>0</c:formatCode>
                <c:ptCount val="2"/>
                <c:pt idx="0">
                  <c:v>8.6999999999999993</c:v>
                </c:pt>
                <c:pt idx="1">
                  <c:v>9.1</c:v>
                </c:pt>
              </c:numCache>
            </c:numRef>
          </c:val>
          <c:extLst>
            <c:ext xmlns:c16="http://schemas.microsoft.com/office/drawing/2014/chart" uri="{C3380CC4-5D6E-409C-BE32-E72D297353CC}">
              <c16:uniqueId val="{00000001-BB7E-4CDA-B2AA-9A0008A0E5A5}"/>
            </c:ext>
          </c:extLst>
        </c:ser>
        <c:ser>
          <c:idx val="2"/>
          <c:order val="2"/>
          <c:tx>
            <c:strRef>
              <c:f>Figures!$A$19</c:f>
              <c:strCache>
                <c:ptCount val="1"/>
                <c:pt idx="0">
                  <c:v>Received support - Neither</c:v>
                </c:pt>
              </c:strCache>
            </c:strRef>
          </c:tx>
          <c:spPr>
            <a:solidFill>
              <a:srgbClr val="BDD7E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Figures!$B$16:$C$16</c:f>
              <c:strCache>
                <c:ptCount val="2"/>
                <c:pt idx="0">
                  <c:v>Did not complete Year 12 
(n=189)</c:v>
                </c:pt>
                <c:pt idx="1">
                  <c:v>Completed Year 12 
(n=1265)
</c:v>
                </c:pt>
              </c:strCache>
            </c:strRef>
          </c:cat>
          <c:val>
            <c:numRef>
              <c:f>Figures!$B$19:$C$19</c:f>
              <c:numCache>
                <c:formatCode>0</c:formatCode>
                <c:ptCount val="2"/>
                <c:pt idx="0">
                  <c:v>28.5</c:v>
                </c:pt>
                <c:pt idx="1">
                  <c:v>29.9</c:v>
                </c:pt>
              </c:numCache>
            </c:numRef>
          </c:val>
          <c:extLst>
            <c:ext xmlns:c16="http://schemas.microsoft.com/office/drawing/2014/chart" uri="{C3380CC4-5D6E-409C-BE32-E72D297353CC}">
              <c16:uniqueId val="{00000002-BB7E-4CDA-B2AA-9A0008A0E5A5}"/>
            </c:ext>
          </c:extLst>
        </c:ser>
        <c:ser>
          <c:idx val="3"/>
          <c:order val="3"/>
          <c:tx>
            <c:strRef>
              <c:f>Figures!$A$20</c:f>
              <c:strCache>
                <c:ptCount val="1"/>
                <c:pt idx="0">
                  <c:v>Received support - Useful</c:v>
                </c:pt>
              </c:strCache>
            </c:strRef>
          </c:tx>
          <c:spPr>
            <a:solidFill>
              <a:srgbClr val="B6B6B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Figures!$B$16:$C$16</c:f>
              <c:strCache>
                <c:ptCount val="2"/>
                <c:pt idx="0">
                  <c:v>Did not complete Year 12 
(n=189)</c:v>
                </c:pt>
                <c:pt idx="1">
                  <c:v>Completed Year 12 
(n=1265)
</c:v>
                </c:pt>
              </c:strCache>
            </c:strRef>
          </c:cat>
          <c:val>
            <c:numRef>
              <c:f>Figures!$B$20:$C$20</c:f>
              <c:numCache>
                <c:formatCode>0</c:formatCode>
                <c:ptCount val="2"/>
                <c:pt idx="0">
                  <c:v>36.4</c:v>
                </c:pt>
                <c:pt idx="1">
                  <c:v>48.7</c:v>
                </c:pt>
              </c:numCache>
            </c:numRef>
          </c:val>
          <c:extLst>
            <c:ext xmlns:c16="http://schemas.microsoft.com/office/drawing/2014/chart" uri="{C3380CC4-5D6E-409C-BE32-E72D297353CC}">
              <c16:uniqueId val="{00000003-BB7E-4CDA-B2AA-9A0008A0E5A5}"/>
            </c:ext>
          </c:extLst>
        </c:ser>
        <c:dLbls>
          <c:showLegendKey val="0"/>
          <c:showVal val="0"/>
          <c:showCatName val="0"/>
          <c:showSerName val="0"/>
          <c:showPercent val="0"/>
          <c:showBubbleSize val="0"/>
        </c:dLbls>
        <c:gapWidth val="150"/>
        <c:overlap val="100"/>
        <c:axId val="1499789359"/>
        <c:axId val="1499783535"/>
      </c:barChart>
      <c:catAx>
        <c:axId val="149978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783535"/>
        <c:crosses val="autoZero"/>
        <c:auto val="1"/>
        <c:lblAlgn val="ctr"/>
        <c:lblOffset val="100"/>
        <c:noMultiLvlLbl val="0"/>
      </c:catAx>
      <c:valAx>
        <c:axId val="149978353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789359"/>
        <c:crosses val="autoZero"/>
        <c:crossBetween val="between"/>
        <c:majorUnit val="20"/>
      </c:valAx>
      <c:spPr>
        <a:noFill/>
        <a:ln>
          <a:noFill/>
        </a:ln>
        <a:effectLst/>
      </c:spPr>
    </c:plotArea>
    <c:legend>
      <c:legendPos val="r"/>
      <c:layout>
        <c:manualLayout>
          <c:xMode val="edge"/>
          <c:yMode val="edge"/>
          <c:x val="0.72784384210991959"/>
          <c:y val="0.31314558307948731"/>
          <c:w val="0.26968219597550308"/>
          <c:h val="0.5642197827461348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Year 10 cohort: Usefulness of career support, by early school leaving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Figures!$A$34</c:f>
              <c:strCache>
                <c:ptCount val="1"/>
                <c:pt idx="0">
                  <c:v>No support</c:v>
                </c:pt>
              </c:strCache>
            </c:strRef>
          </c:tx>
          <c:spPr>
            <a:solidFill>
              <a:srgbClr val="1A43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Figures!$B$33:$C$33</c:f>
              <c:strCache>
                <c:ptCount val="2"/>
                <c:pt idx="0">
                  <c:v>Not at school 
(n=136)</c:v>
                </c:pt>
                <c:pt idx="1">
                  <c:v>At school 
(n=2562)
</c:v>
                </c:pt>
              </c:strCache>
            </c:strRef>
          </c:cat>
          <c:val>
            <c:numRef>
              <c:f>Figures!$B$34:$C$34</c:f>
              <c:numCache>
                <c:formatCode>0</c:formatCode>
                <c:ptCount val="2"/>
                <c:pt idx="0">
                  <c:v>41.7</c:v>
                </c:pt>
                <c:pt idx="1">
                  <c:v>12.6</c:v>
                </c:pt>
              </c:numCache>
            </c:numRef>
          </c:val>
          <c:extLst>
            <c:ext xmlns:c16="http://schemas.microsoft.com/office/drawing/2014/chart" uri="{C3380CC4-5D6E-409C-BE32-E72D297353CC}">
              <c16:uniqueId val="{00000000-A034-4998-B51C-8DA96302B7B9}"/>
            </c:ext>
          </c:extLst>
        </c:ser>
        <c:ser>
          <c:idx val="1"/>
          <c:order val="1"/>
          <c:tx>
            <c:strRef>
              <c:f>Figures!$A$35</c:f>
              <c:strCache>
                <c:ptCount val="1"/>
                <c:pt idx="0">
                  <c:v>Received support - Not useful</c:v>
                </c:pt>
              </c:strCache>
            </c:strRef>
          </c:tx>
          <c:spPr>
            <a:solidFill>
              <a:srgbClr val="2E75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Figures!$B$33:$C$33</c:f>
              <c:strCache>
                <c:ptCount val="2"/>
                <c:pt idx="0">
                  <c:v>Not at school 
(n=136)</c:v>
                </c:pt>
                <c:pt idx="1">
                  <c:v>At school 
(n=2562)
</c:v>
                </c:pt>
              </c:strCache>
            </c:strRef>
          </c:cat>
          <c:val>
            <c:numRef>
              <c:f>Figures!$B$35:$C$35</c:f>
              <c:numCache>
                <c:formatCode>0</c:formatCode>
                <c:ptCount val="2"/>
                <c:pt idx="0">
                  <c:v>11.4</c:v>
                </c:pt>
                <c:pt idx="1">
                  <c:v>7.5</c:v>
                </c:pt>
              </c:numCache>
            </c:numRef>
          </c:val>
          <c:extLst>
            <c:ext xmlns:c16="http://schemas.microsoft.com/office/drawing/2014/chart" uri="{C3380CC4-5D6E-409C-BE32-E72D297353CC}">
              <c16:uniqueId val="{00000001-A034-4998-B51C-8DA96302B7B9}"/>
            </c:ext>
          </c:extLst>
        </c:ser>
        <c:ser>
          <c:idx val="2"/>
          <c:order val="2"/>
          <c:tx>
            <c:strRef>
              <c:f>Figures!$A$36</c:f>
              <c:strCache>
                <c:ptCount val="1"/>
                <c:pt idx="0">
                  <c:v>Received support - Neither</c:v>
                </c:pt>
              </c:strCache>
            </c:strRef>
          </c:tx>
          <c:spPr>
            <a:solidFill>
              <a:srgbClr val="BDD7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Figures!$B$33:$C$33</c:f>
              <c:strCache>
                <c:ptCount val="2"/>
                <c:pt idx="0">
                  <c:v>Not at school 
(n=136)</c:v>
                </c:pt>
                <c:pt idx="1">
                  <c:v>At school 
(n=2562)
</c:v>
                </c:pt>
              </c:strCache>
            </c:strRef>
          </c:cat>
          <c:val>
            <c:numRef>
              <c:f>Figures!$B$36:$C$36</c:f>
              <c:numCache>
                <c:formatCode>0</c:formatCode>
                <c:ptCount val="2"/>
                <c:pt idx="0">
                  <c:v>19.399999999999999</c:v>
                </c:pt>
                <c:pt idx="1">
                  <c:v>34.5</c:v>
                </c:pt>
              </c:numCache>
            </c:numRef>
          </c:val>
          <c:extLst>
            <c:ext xmlns:c16="http://schemas.microsoft.com/office/drawing/2014/chart" uri="{C3380CC4-5D6E-409C-BE32-E72D297353CC}">
              <c16:uniqueId val="{00000002-A034-4998-B51C-8DA96302B7B9}"/>
            </c:ext>
          </c:extLst>
        </c:ser>
        <c:ser>
          <c:idx val="3"/>
          <c:order val="3"/>
          <c:tx>
            <c:strRef>
              <c:f>Figures!$A$37</c:f>
              <c:strCache>
                <c:ptCount val="1"/>
                <c:pt idx="0">
                  <c:v>Received support - Useful</c:v>
                </c:pt>
              </c:strCache>
            </c:strRef>
          </c:tx>
          <c:spPr>
            <a:solidFill>
              <a:srgbClr val="B6B6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Figures!$B$33:$C$33</c:f>
              <c:strCache>
                <c:ptCount val="2"/>
                <c:pt idx="0">
                  <c:v>Not at school 
(n=136)</c:v>
                </c:pt>
                <c:pt idx="1">
                  <c:v>At school 
(n=2562)
</c:v>
                </c:pt>
              </c:strCache>
            </c:strRef>
          </c:cat>
          <c:val>
            <c:numRef>
              <c:f>Figures!$B$37:$C$37</c:f>
              <c:numCache>
                <c:formatCode>0</c:formatCode>
                <c:ptCount val="2"/>
                <c:pt idx="0">
                  <c:v>27.5</c:v>
                </c:pt>
                <c:pt idx="1">
                  <c:v>45.4</c:v>
                </c:pt>
              </c:numCache>
            </c:numRef>
          </c:val>
          <c:extLst>
            <c:ext xmlns:c16="http://schemas.microsoft.com/office/drawing/2014/chart" uri="{C3380CC4-5D6E-409C-BE32-E72D297353CC}">
              <c16:uniqueId val="{00000003-A034-4998-B51C-8DA96302B7B9}"/>
            </c:ext>
          </c:extLst>
        </c:ser>
        <c:dLbls>
          <c:showLegendKey val="0"/>
          <c:showVal val="0"/>
          <c:showCatName val="0"/>
          <c:showSerName val="0"/>
          <c:showPercent val="0"/>
          <c:showBubbleSize val="0"/>
        </c:dLbls>
        <c:gapWidth val="150"/>
        <c:overlap val="100"/>
        <c:axId val="1499789359"/>
        <c:axId val="1499783535"/>
      </c:barChart>
      <c:catAx>
        <c:axId val="149978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783535"/>
        <c:crosses val="autoZero"/>
        <c:auto val="1"/>
        <c:lblAlgn val="ctr"/>
        <c:lblOffset val="100"/>
        <c:noMultiLvlLbl val="0"/>
      </c:catAx>
      <c:valAx>
        <c:axId val="149978353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789359"/>
        <c:crosses val="autoZero"/>
        <c:crossBetween val="between"/>
        <c:majorUnit val="20"/>
      </c:valAx>
      <c:spPr>
        <a:noFill/>
        <a:ln>
          <a:noFill/>
        </a:ln>
        <a:effectLst/>
      </c:spPr>
    </c:plotArea>
    <c:legend>
      <c:legendPos val="r"/>
      <c:layout>
        <c:manualLayout>
          <c:xMode val="edge"/>
          <c:yMode val="edge"/>
          <c:x val="0.66870723655107867"/>
          <c:y val="0.27299959767802745"/>
          <c:w val="0.31462592604664813"/>
          <c:h val="0.5642197827461348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Year 12 cohort: Usefulness of career support, by mental health rating</a:t>
            </a:r>
          </a:p>
        </c:rich>
      </c:tx>
      <c:layout>
        <c:manualLayout>
          <c:xMode val="edge"/>
          <c:yMode val="edge"/>
          <c:x val="0.11470732036674008"/>
          <c:y val="2.18978102189781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Figures!$A$46</c:f>
              <c:strCache>
                <c:ptCount val="1"/>
                <c:pt idx="0">
                  <c:v>No support</c:v>
                </c:pt>
              </c:strCache>
            </c:strRef>
          </c:tx>
          <c:spPr>
            <a:solidFill>
              <a:srgbClr val="1A43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Figures!$B$45:$F$45</c:f>
              <c:strCache>
                <c:ptCount val="5"/>
                <c:pt idx="0">
                  <c:v>Excellent 
(n=193)</c:v>
                </c:pt>
                <c:pt idx="1">
                  <c:v>Very good 
(n = 326)
</c:v>
                </c:pt>
                <c:pt idx="2">
                  <c:v>Good 
(n = 485)</c:v>
                </c:pt>
                <c:pt idx="3">
                  <c:v>Fair 
(n = 345)</c:v>
                </c:pt>
                <c:pt idx="4">
                  <c:v>Poor 
(n = 140)</c:v>
                </c:pt>
              </c:strCache>
            </c:strRef>
          </c:cat>
          <c:val>
            <c:numRef>
              <c:f>Figures!$B$46:$F$46</c:f>
              <c:numCache>
                <c:formatCode>0</c:formatCode>
                <c:ptCount val="5"/>
                <c:pt idx="0">
                  <c:v>9.9</c:v>
                </c:pt>
                <c:pt idx="1">
                  <c:v>10.3</c:v>
                </c:pt>
                <c:pt idx="2">
                  <c:v>12.6</c:v>
                </c:pt>
                <c:pt idx="3">
                  <c:v>16.899999999999999</c:v>
                </c:pt>
                <c:pt idx="4">
                  <c:v>29.2</c:v>
                </c:pt>
              </c:numCache>
            </c:numRef>
          </c:val>
          <c:extLst>
            <c:ext xmlns:c16="http://schemas.microsoft.com/office/drawing/2014/chart" uri="{C3380CC4-5D6E-409C-BE32-E72D297353CC}">
              <c16:uniqueId val="{00000000-A61B-4AB5-8E2E-7B105A563CF5}"/>
            </c:ext>
          </c:extLst>
        </c:ser>
        <c:ser>
          <c:idx val="1"/>
          <c:order val="1"/>
          <c:tx>
            <c:strRef>
              <c:f>Figures!$A$47</c:f>
              <c:strCache>
                <c:ptCount val="1"/>
                <c:pt idx="0">
                  <c:v>Received support - Not useful</c:v>
                </c:pt>
              </c:strCache>
            </c:strRef>
          </c:tx>
          <c:spPr>
            <a:solidFill>
              <a:srgbClr val="2E75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Figures!$B$45:$F$45</c:f>
              <c:strCache>
                <c:ptCount val="5"/>
                <c:pt idx="0">
                  <c:v>Excellent 
(n=193)</c:v>
                </c:pt>
                <c:pt idx="1">
                  <c:v>Very good 
(n = 326)
</c:v>
                </c:pt>
                <c:pt idx="2">
                  <c:v>Good 
(n = 485)</c:v>
                </c:pt>
                <c:pt idx="3">
                  <c:v>Fair 
(n = 345)</c:v>
                </c:pt>
                <c:pt idx="4">
                  <c:v>Poor 
(n = 140)</c:v>
                </c:pt>
              </c:strCache>
            </c:strRef>
          </c:cat>
          <c:val>
            <c:numRef>
              <c:f>Figures!$B$47:$F$47</c:f>
              <c:numCache>
                <c:formatCode>0</c:formatCode>
                <c:ptCount val="5"/>
                <c:pt idx="0">
                  <c:v>4.8</c:v>
                </c:pt>
                <c:pt idx="1">
                  <c:v>10.6</c:v>
                </c:pt>
                <c:pt idx="2">
                  <c:v>7.2</c:v>
                </c:pt>
                <c:pt idx="3">
                  <c:v>10.5</c:v>
                </c:pt>
                <c:pt idx="4">
                  <c:v>14.4</c:v>
                </c:pt>
              </c:numCache>
            </c:numRef>
          </c:val>
          <c:extLst>
            <c:ext xmlns:c16="http://schemas.microsoft.com/office/drawing/2014/chart" uri="{C3380CC4-5D6E-409C-BE32-E72D297353CC}">
              <c16:uniqueId val="{00000001-A61B-4AB5-8E2E-7B105A563CF5}"/>
            </c:ext>
          </c:extLst>
        </c:ser>
        <c:ser>
          <c:idx val="2"/>
          <c:order val="2"/>
          <c:tx>
            <c:strRef>
              <c:f>Figures!$A$48</c:f>
              <c:strCache>
                <c:ptCount val="1"/>
                <c:pt idx="0">
                  <c:v>Received support - Neither</c:v>
                </c:pt>
              </c:strCache>
            </c:strRef>
          </c:tx>
          <c:spPr>
            <a:solidFill>
              <a:srgbClr val="BDD7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Figures!$B$45:$F$45</c:f>
              <c:strCache>
                <c:ptCount val="5"/>
                <c:pt idx="0">
                  <c:v>Excellent 
(n=193)</c:v>
                </c:pt>
                <c:pt idx="1">
                  <c:v>Very good 
(n = 326)
</c:v>
                </c:pt>
                <c:pt idx="2">
                  <c:v>Good 
(n = 485)</c:v>
                </c:pt>
                <c:pt idx="3">
                  <c:v>Fair 
(n = 345)</c:v>
                </c:pt>
                <c:pt idx="4">
                  <c:v>Poor 
(n = 140)</c:v>
                </c:pt>
              </c:strCache>
            </c:strRef>
          </c:cat>
          <c:val>
            <c:numRef>
              <c:f>Figures!$B$48:$F$48</c:f>
              <c:numCache>
                <c:formatCode>0</c:formatCode>
                <c:ptCount val="5"/>
                <c:pt idx="0">
                  <c:v>19.899999999999999</c:v>
                </c:pt>
                <c:pt idx="1">
                  <c:v>27.3</c:v>
                </c:pt>
                <c:pt idx="2">
                  <c:v>36</c:v>
                </c:pt>
                <c:pt idx="3">
                  <c:v>27.2</c:v>
                </c:pt>
                <c:pt idx="4">
                  <c:v>31.4</c:v>
                </c:pt>
              </c:numCache>
            </c:numRef>
          </c:val>
          <c:extLst>
            <c:ext xmlns:c16="http://schemas.microsoft.com/office/drawing/2014/chart" uri="{C3380CC4-5D6E-409C-BE32-E72D297353CC}">
              <c16:uniqueId val="{00000002-A61B-4AB5-8E2E-7B105A563CF5}"/>
            </c:ext>
          </c:extLst>
        </c:ser>
        <c:ser>
          <c:idx val="3"/>
          <c:order val="3"/>
          <c:tx>
            <c:strRef>
              <c:f>Figures!$A$49</c:f>
              <c:strCache>
                <c:ptCount val="1"/>
                <c:pt idx="0">
                  <c:v>Received support - Useful</c:v>
                </c:pt>
              </c:strCache>
            </c:strRef>
          </c:tx>
          <c:spPr>
            <a:solidFill>
              <a:srgbClr val="B6B6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Figures!$B$45:$F$45</c:f>
              <c:strCache>
                <c:ptCount val="5"/>
                <c:pt idx="0">
                  <c:v>Excellent 
(n=193)</c:v>
                </c:pt>
                <c:pt idx="1">
                  <c:v>Very good 
(n = 326)
</c:v>
                </c:pt>
                <c:pt idx="2">
                  <c:v>Good 
(n = 485)</c:v>
                </c:pt>
                <c:pt idx="3">
                  <c:v>Fair 
(n = 345)</c:v>
                </c:pt>
                <c:pt idx="4">
                  <c:v>Poor 
(n = 140)</c:v>
                </c:pt>
              </c:strCache>
            </c:strRef>
          </c:cat>
          <c:val>
            <c:numRef>
              <c:f>Figures!$B$49:$F$49</c:f>
              <c:numCache>
                <c:formatCode>0</c:formatCode>
                <c:ptCount val="5"/>
                <c:pt idx="0">
                  <c:v>65.400000000000006</c:v>
                </c:pt>
                <c:pt idx="1">
                  <c:v>51.7</c:v>
                </c:pt>
                <c:pt idx="2">
                  <c:v>44.1</c:v>
                </c:pt>
                <c:pt idx="3">
                  <c:v>45.5</c:v>
                </c:pt>
                <c:pt idx="4">
                  <c:v>24.9</c:v>
                </c:pt>
              </c:numCache>
            </c:numRef>
          </c:val>
          <c:extLst>
            <c:ext xmlns:c16="http://schemas.microsoft.com/office/drawing/2014/chart" uri="{C3380CC4-5D6E-409C-BE32-E72D297353CC}">
              <c16:uniqueId val="{00000003-A61B-4AB5-8E2E-7B105A563CF5}"/>
            </c:ext>
          </c:extLst>
        </c:ser>
        <c:dLbls>
          <c:showLegendKey val="0"/>
          <c:showVal val="0"/>
          <c:showCatName val="0"/>
          <c:showSerName val="0"/>
          <c:showPercent val="0"/>
          <c:showBubbleSize val="0"/>
        </c:dLbls>
        <c:gapWidth val="150"/>
        <c:overlap val="100"/>
        <c:axId val="1499789359"/>
        <c:axId val="1499783535"/>
      </c:barChart>
      <c:catAx>
        <c:axId val="149978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783535"/>
        <c:crosses val="autoZero"/>
        <c:auto val="1"/>
        <c:lblAlgn val="ctr"/>
        <c:lblOffset val="100"/>
        <c:noMultiLvlLbl val="0"/>
      </c:catAx>
      <c:valAx>
        <c:axId val="149978353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99789359"/>
        <c:crosses val="autoZero"/>
        <c:crossBetween val="between"/>
        <c:majorUnit val="20"/>
      </c:valAx>
      <c:spPr>
        <a:noFill/>
        <a:ln>
          <a:noFill/>
        </a:ln>
        <a:effectLst/>
      </c:spPr>
    </c:plotArea>
    <c:legend>
      <c:legendPos val="r"/>
      <c:layout>
        <c:manualLayout>
          <c:xMode val="edge"/>
          <c:yMode val="edge"/>
          <c:x val="0.71365113735783026"/>
          <c:y val="0.27299959767802745"/>
          <c:w val="0.26968219597550308"/>
          <c:h val="0.5642197827461348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Year 12 cohort: Engagement outcomes, by usefulness</a:t>
            </a:r>
            <a:r>
              <a:rPr lang="en-AU" baseline="0"/>
              <a:t> of career support</a:t>
            </a:r>
          </a:p>
        </c:rich>
      </c:tx>
      <c:layout>
        <c:manualLayout>
          <c:xMode val="edge"/>
          <c:yMode val="edge"/>
          <c:x val="0"/>
          <c:y val="2.04081632653061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Figures!$B$82</c:f>
              <c:strCache>
                <c:ptCount val="1"/>
                <c:pt idx="0">
                  <c:v>Fully Engaged</c:v>
                </c:pt>
              </c:strCache>
            </c:strRef>
          </c:tx>
          <c:spPr>
            <a:solidFill>
              <a:srgbClr val="1A436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Figures!$A$83:$A$86</c:f>
              <c:strCache>
                <c:ptCount val="4"/>
                <c:pt idx="0">
                  <c:v>No support 
(n = 211)</c:v>
                </c:pt>
                <c:pt idx="1">
                  <c:v>Received support - Not useful
(n = 137)</c:v>
                </c:pt>
                <c:pt idx="2">
                  <c:v>Received support - Neither
(n = 442)</c:v>
                </c:pt>
                <c:pt idx="3">
                  <c:v>Received support - Useful
(n = 704)</c:v>
                </c:pt>
              </c:strCache>
            </c:strRef>
          </c:cat>
          <c:val>
            <c:numRef>
              <c:f>Figures!$B$83:$B$86</c:f>
              <c:numCache>
                <c:formatCode>0</c:formatCode>
                <c:ptCount val="4"/>
                <c:pt idx="0">
                  <c:v>48.5</c:v>
                </c:pt>
                <c:pt idx="1">
                  <c:v>59.1</c:v>
                </c:pt>
                <c:pt idx="2">
                  <c:v>49.7</c:v>
                </c:pt>
                <c:pt idx="3">
                  <c:v>58.8</c:v>
                </c:pt>
              </c:numCache>
            </c:numRef>
          </c:val>
          <c:extLst>
            <c:ext xmlns:c16="http://schemas.microsoft.com/office/drawing/2014/chart" uri="{C3380CC4-5D6E-409C-BE32-E72D297353CC}">
              <c16:uniqueId val="{00000000-F7A0-4402-9A52-69C2E00CABEE}"/>
            </c:ext>
          </c:extLst>
        </c:ser>
        <c:ser>
          <c:idx val="1"/>
          <c:order val="1"/>
          <c:tx>
            <c:strRef>
              <c:f>Figures!$C$82</c:f>
              <c:strCache>
                <c:ptCount val="1"/>
                <c:pt idx="0">
                  <c:v>Partially Engaged
</c:v>
                </c:pt>
              </c:strCache>
            </c:strRef>
          </c:tx>
          <c:spPr>
            <a:solidFill>
              <a:srgbClr val="BDD7E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Figures!$A$83:$A$86</c:f>
              <c:strCache>
                <c:ptCount val="4"/>
                <c:pt idx="0">
                  <c:v>No support 
(n = 211)</c:v>
                </c:pt>
                <c:pt idx="1">
                  <c:v>Received support - Not useful
(n = 137)</c:v>
                </c:pt>
                <c:pt idx="2">
                  <c:v>Received support - Neither
(n = 442)</c:v>
                </c:pt>
                <c:pt idx="3">
                  <c:v>Received support - Useful
(n = 704)</c:v>
                </c:pt>
              </c:strCache>
            </c:strRef>
          </c:cat>
          <c:val>
            <c:numRef>
              <c:f>Figures!$C$83:$C$86</c:f>
              <c:numCache>
                <c:formatCode>0</c:formatCode>
                <c:ptCount val="4"/>
                <c:pt idx="0">
                  <c:v>22.4</c:v>
                </c:pt>
                <c:pt idx="1">
                  <c:v>21.9</c:v>
                </c:pt>
                <c:pt idx="2">
                  <c:v>23</c:v>
                </c:pt>
                <c:pt idx="3">
                  <c:v>21.6</c:v>
                </c:pt>
              </c:numCache>
            </c:numRef>
          </c:val>
          <c:extLst>
            <c:ext xmlns:c16="http://schemas.microsoft.com/office/drawing/2014/chart" uri="{C3380CC4-5D6E-409C-BE32-E72D297353CC}">
              <c16:uniqueId val="{00000001-F7A0-4402-9A52-69C2E00CABEE}"/>
            </c:ext>
          </c:extLst>
        </c:ser>
        <c:ser>
          <c:idx val="2"/>
          <c:order val="2"/>
          <c:tx>
            <c:strRef>
              <c:f>Figures!$D$82</c:f>
              <c:strCache>
                <c:ptCount val="1"/>
                <c:pt idx="0">
                  <c:v>Not engaged</c:v>
                </c:pt>
              </c:strCache>
            </c:strRef>
          </c:tx>
          <c:spPr>
            <a:solidFill>
              <a:srgbClr val="B6B6B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Figures!$A$83:$A$86</c:f>
              <c:strCache>
                <c:ptCount val="4"/>
                <c:pt idx="0">
                  <c:v>No support 
(n = 211)</c:v>
                </c:pt>
                <c:pt idx="1">
                  <c:v>Received support - Not useful
(n = 137)</c:v>
                </c:pt>
                <c:pt idx="2">
                  <c:v>Received support - Neither
(n = 442)</c:v>
                </c:pt>
                <c:pt idx="3">
                  <c:v>Received support - Useful
(n = 704)</c:v>
                </c:pt>
              </c:strCache>
            </c:strRef>
          </c:cat>
          <c:val>
            <c:numRef>
              <c:f>Figures!$D$83:$D$86</c:f>
              <c:numCache>
                <c:formatCode>0</c:formatCode>
                <c:ptCount val="4"/>
                <c:pt idx="0">
                  <c:v>29.1</c:v>
                </c:pt>
                <c:pt idx="1">
                  <c:v>19</c:v>
                </c:pt>
                <c:pt idx="2">
                  <c:v>27.3</c:v>
                </c:pt>
                <c:pt idx="3">
                  <c:v>19.600000000000001</c:v>
                </c:pt>
              </c:numCache>
            </c:numRef>
          </c:val>
          <c:extLst>
            <c:ext xmlns:c16="http://schemas.microsoft.com/office/drawing/2014/chart" uri="{C3380CC4-5D6E-409C-BE32-E72D297353CC}">
              <c16:uniqueId val="{00000002-F7A0-4402-9A52-69C2E00CABEE}"/>
            </c:ext>
          </c:extLst>
        </c:ser>
        <c:dLbls>
          <c:showLegendKey val="0"/>
          <c:showVal val="0"/>
          <c:showCatName val="0"/>
          <c:showSerName val="0"/>
          <c:showPercent val="0"/>
          <c:showBubbleSize val="0"/>
        </c:dLbls>
        <c:gapWidth val="150"/>
        <c:overlap val="100"/>
        <c:axId val="1684635471"/>
        <c:axId val="1684633807"/>
      </c:barChart>
      <c:catAx>
        <c:axId val="168463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4633807"/>
        <c:crosses val="autoZero"/>
        <c:auto val="1"/>
        <c:lblAlgn val="ctr"/>
        <c:lblOffset val="100"/>
        <c:noMultiLvlLbl val="0"/>
      </c:catAx>
      <c:valAx>
        <c:axId val="16846338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4635471"/>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Year 12 cohort: Engagement outcomes, by </a:t>
            </a:r>
          </a:p>
          <a:p>
            <a:pPr>
              <a:defRPr/>
            </a:pPr>
            <a:r>
              <a:rPr lang="en-AU" baseline="0"/>
              <a:t>career support</a:t>
            </a:r>
          </a:p>
        </c:rich>
      </c:tx>
      <c:layout>
        <c:manualLayout>
          <c:xMode val="edge"/>
          <c:yMode val="edge"/>
          <c:x val="1.2708223972003493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5708661417322853E-2"/>
          <c:y val="0.21306122448979595"/>
          <c:w val="0.62681780402449694"/>
          <c:h val="0.65499951791740318"/>
        </c:manualLayout>
      </c:layout>
      <c:barChart>
        <c:barDir val="col"/>
        <c:grouping val="stacked"/>
        <c:varyColors val="0"/>
        <c:ser>
          <c:idx val="0"/>
          <c:order val="0"/>
          <c:tx>
            <c:strRef>
              <c:f>Figures!$B$88</c:f>
              <c:strCache>
                <c:ptCount val="1"/>
                <c:pt idx="0">
                  <c:v>Fully Engaged</c:v>
                </c:pt>
              </c:strCache>
            </c:strRef>
          </c:tx>
          <c:spPr>
            <a:solidFill>
              <a:srgbClr val="1A43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Figures!$A$89:$A$90</c:f>
              <c:strCache>
                <c:ptCount val="2"/>
                <c:pt idx="0">
                  <c:v>Did not receive support 
(n = 211)</c:v>
                </c:pt>
                <c:pt idx="1">
                  <c:v>Received support 
(n = 137)</c:v>
                </c:pt>
              </c:strCache>
            </c:strRef>
          </c:cat>
          <c:val>
            <c:numRef>
              <c:f>Figures!$B$89:$B$90</c:f>
              <c:numCache>
                <c:formatCode>0</c:formatCode>
                <c:ptCount val="2"/>
                <c:pt idx="0">
                  <c:v>48.5</c:v>
                </c:pt>
                <c:pt idx="1">
                  <c:v>55.4</c:v>
                </c:pt>
              </c:numCache>
            </c:numRef>
          </c:val>
          <c:extLst>
            <c:ext xmlns:c16="http://schemas.microsoft.com/office/drawing/2014/chart" uri="{C3380CC4-5D6E-409C-BE32-E72D297353CC}">
              <c16:uniqueId val="{00000000-0795-4650-8ABF-B8BCE7DDDBB6}"/>
            </c:ext>
          </c:extLst>
        </c:ser>
        <c:ser>
          <c:idx val="1"/>
          <c:order val="1"/>
          <c:tx>
            <c:strRef>
              <c:f>Figures!$C$88</c:f>
              <c:strCache>
                <c:ptCount val="1"/>
                <c:pt idx="0">
                  <c:v>Partially Engaged
</c:v>
                </c:pt>
              </c:strCache>
            </c:strRef>
          </c:tx>
          <c:spPr>
            <a:solidFill>
              <a:srgbClr val="BDD7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Figures!$A$89:$A$90</c:f>
              <c:strCache>
                <c:ptCount val="2"/>
                <c:pt idx="0">
                  <c:v>Did not receive support 
(n = 211)</c:v>
                </c:pt>
                <c:pt idx="1">
                  <c:v>Received support 
(n = 137)</c:v>
                </c:pt>
              </c:strCache>
            </c:strRef>
          </c:cat>
          <c:val>
            <c:numRef>
              <c:f>Figures!$C$89:$C$90</c:f>
              <c:numCache>
                <c:formatCode>0</c:formatCode>
                <c:ptCount val="2"/>
                <c:pt idx="0">
                  <c:v>22.4</c:v>
                </c:pt>
                <c:pt idx="1">
                  <c:v>22.3</c:v>
                </c:pt>
              </c:numCache>
            </c:numRef>
          </c:val>
          <c:extLst>
            <c:ext xmlns:c16="http://schemas.microsoft.com/office/drawing/2014/chart" uri="{C3380CC4-5D6E-409C-BE32-E72D297353CC}">
              <c16:uniqueId val="{00000001-0795-4650-8ABF-B8BCE7DDDBB6}"/>
            </c:ext>
          </c:extLst>
        </c:ser>
        <c:ser>
          <c:idx val="2"/>
          <c:order val="2"/>
          <c:tx>
            <c:strRef>
              <c:f>Figures!$D$88</c:f>
              <c:strCache>
                <c:ptCount val="1"/>
                <c:pt idx="0">
                  <c:v>Not engaged</c:v>
                </c:pt>
              </c:strCache>
            </c:strRef>
          </c:tx>
          <c:spPr>
            <a:solidFill>
              <a:srgbClr val="B6B6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Figures!$A$89:$A$90</c:f>
              <c:strCache>
                <c:ptCount val="2"/>
                <c:pt idx="0">
                  <c:v>Did not receive support 
(n = 211)</c:v>
                </c:pt>
                <c:pt idx="1">
                  <c:v>Received support 
(n = 137)</c:v>
                </c:pt>
              </c:strCache>
            </c:strRef>
          </c:cat>
          <c:val>
            <c:numRef>
              <c:f>Figures!$D$89:$D$90</c:f>
              <c:numCache>
                <c:formatCode>0</c:formatCode>
                <c:ptCount val="2"/>
                <c:pt idx="0">
                  <c:v>29.1</c:v>
                </c:pt>
                <c:pt idx="1">
                  <c:v>22.2</c:v>
                </c:pt>
              </c:numCache>
            </c:numRef>
          </c:val>
          <c:extLst>
            <c:ext xmlns:c16="http://schemas.microsoft.com/office/drawing/2014/chart" uri="{C3380CC4-5D6E-409C-BE32-E72D297353CC}">
              <c16:uniqueId val="{00000002-0795-4650-8ABF-B8BCE7DDDBB6}"/>
            </c:ext>
          </c:extLst>
        </c:ser>
        <c:dLbls>
          <c:showLegendKey val="0"/>
          <c:showVal val="0"/>
          <c:showCatName val="0"/>
          <c:showSerName val="0"/>
          <c:showPercent val="0"/>
          <c:showBubbleSize val="0"/>
        </c:dLbls>
        <c:gapWidth val="150"/>
        <c:overlap val="100"/>
        <c:axId val="1684635471"/>
        <c:axId val="1684633807"/>
      </c:barChart>
      <c:catAx>
        <c:axId val="168463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4633807"/>
        <c:crosses val="autoZero"/>
        <c:auto val="1"/>
        <c:lblAlgn val="ctr"/>
        <c:lblOffset val="100"/>
        <c:noMultiLvlLbl val="0"/>
      </c:catAx>
      <c:valAx>
        <c:axId val="16846338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4635471"/>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Year 12 cohort, early school leavers: Engagement outcomes, by </a:t>
            </a:r>
          </a:p>
          <a:p>
            <a:pPr>
              <a:defRPr/>
            </a:pPr>
            <a:r>
              <a:rPr lang="en-AU" baseline="0"/>
              <a:t>career support</a:t>
            </a:r>
          </a:p>
        </c:rich>
      </c:tx>
      <c:layout>
        <c:manualLayout>
          <c:xMode val="edge"/>
          <c:yMode val="edge"/>
          <c:x val="6.9555555555555565E-2"/>
          <c:y val="3.60360360360360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5708661417322853E-2"/>
          <c:y val="0.30594523657515782"/>
          <c:w val="0.62681780402449694"/>
          <c:h val="0.52436901468397534"/>
        </c:manualLayout>
      </c:layout>
      <c:barChart>
        <c:barDir val="col"/>
        <c:grouping val="stacked"/>
        <c:varyColors val="0"/>
        <c:ser>
          <c:idx val="0"/>
          <c:order val="0"/>
          <c:tx>
            <c:strRef>
              <c:f>Figures!$B$110</c:f>
              <c:strCache>
                <c:ptCount val="1"/>
                <c:pt idx="0">
                  <c:v>Fully engaged</c:v>
                </c:pt>
              </c:strCache>
            </c:strRef>
          </c:tx>
          <c:spPr>
            <a:solidFill>
              <a:srgbClr val="1A43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Figures!$A$111:$A$113</c:f>
              <c:strCache>
                <c:ptCount val="3"/>
                <c:pt idx="0">
                  <c:v>No support/not useful
(n = 66)</c:v>
                </c:pt>
                <c:pt idx="1">
                  <c:v>Neither 
(n = 53)</c:v>
                </c:pt>
                <c:pt idx="2">
                  <c:v>Useful 
(n = 70)</c:v>
                </c:pt>
              </c:strCache>
            </c:strRef>
          </c:cat>
          <c:val>
            <c:numRef>
              <c:f>Figures!$B$111:$B$113</c:f>
              <c:numCache>
                <c:formatCode>0</c:formatCode>
                <c:ptCount val="3"/>
                <c:pt idx="0">
                  <c:v>39.393939393939391</c:v>
                </c:pt>
                <c:pt idx="1">
                  <c:v>40.1</c:v>
                </c:pt>
                <c:pt idx="2">
                  <c:v>70.900000000000006</c:v>
                </c:pt>
              </c:numCache>
            </c:numRef>
          </c:val>
          <c:extLst>
            <c:ext xmlns:c16="http://schemas.microsoft.com/office/drawing/2014/chart" uri="{C3380CC4-5D6E-409C-BE32-E72D297353CC}">
              <c16:uniqueId val="{00000000-29AB-479E-9528-A58E8509B26E}"/>
            </c:ext>
          </c:extLst>
        </c:ser>
        <c:ser>
          <c:idx val="1"/>
          <c:order val="1"/>
          <c:tx>
            <c:strRef>
              <c:f>Figures!$C$110</c:f>
              <c:strCache>
                <c:ptCount val="1"/>
                <c:pt idx="0">
                  <c:v>Partially engaged</c:v>
                </c:pt>
              </c:strCache>
            </c:strRef>
          </c:tx>
          <c:spPr>
            <a:solidFill>
              <a:srgbClr val="BDD7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Figures!$A$111:$A$113</c:f>
              <c:strCache>
                <c:ptCount val="3"/>
                <c:pt idx="0">
                  <c:v>No support/not useful
(n = 66)</c:v>
                </c:pt>
                <c:pt idx="1">
                  <c:v>Neither 
(n = 53)</c:v>
                </c:pt>
                <c:pt idx="2">
                  <c:v>Useful 
(n = 70)</c:v>
                </c:pt>
              </c:strCache>
            </c:strRef>
          </c:cat>
          <c:val>
            <c:numRef>
              <c:f>Figures!$C$111:$C$113</c:f>
              <c:numCache>
                <c:formatCode>0</c:formatCode>
                <c:ptCount val="3"/>
                <c:pt idx="0">
                  <c:v>21.212121212121211</c:v>
                </c:pt>
                <c:pt idx="1">
                  <c:v>25.6</c:v>
                </c:pt>
                <c:pt idx="2">
                  <c:v>12.6</c:v>
                </c:pt>
              </c:numCache>
            </c:numRef>
          </c:val>
          <c:extLst>
            <c:ext xmlns:c16="http://schemas.microsoft.com/office/drawing/2014/chart" uri="{C3380CC4-5D6E-409C-BE32-E72D297353CC}">
              <c16:uniqueId val="{00000001-29AB-479E-9528-A58E8509B26E}"/>
            </c:ext>
          </c:extLst>
        </c:ser>
        <c:ser>
          <c:idx val="2"/>
          <c:order val="2"/>
          <c:tx>
            <c:strRef>
              <c:f>Figures!$D$110</c:f>
              <c:strCache>
                <c:ptCount val="1"/>
                <c:pt idx="0">
                  <c:v>Not engaged</c:v>
                </c:pt>
              </c:strCache>
            </c:strRef>
          </c:tx>
          <c:spPr>
            <a:solidFill>
              <a:srgbClr val="B6B6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Figures!$A$111:$A$113</c:f>
              <c:strCache>
                <c:ptCount val="3"/>
                <c:pt idx="0">
                  <c:v>No support/not useful
(n = 66)</c:v>
                </c:pt>
                <c:pt idx="1">
                  <c:v>Neither 
(n = 53)</c:v>
                </c:pt>
                <c:pt idx="2">
                  <c:v>Useful 
(n = 70)</c:v>
                </c:pt>
              </c:strCache>
            </c:strRef>
          </c:cat>
          <c:val>
            <c:numRef>
              <c:f>Figures!$D$111:$D$113</c:f>
              <c:numCache>
                <c:formatCode>0</c:formatCode>
                <c:ptCount val="3"/>
                <c:pt idx="0">
                  <c:v>39.393939393939391</c:v>
                </c:pt>
                <c:pt idx="1">
                  <c:v>34.299999999999997</c:v>
                </c:pt>
                <c:pt idx="2">
                  <c:v>16.5</c:v>
                </c:pt>
              </c:numCache>
            </c:numRef>
          </c:val>
          <c:extLst>
            <c:ext xmlns:c16="http://schemas.microsoft.com/office/drawing/2014/chart" uri="{C3380CC4-5D6E-409C-BE32-E72D297353CC}">
              <c16:uniqueId val="{00000002-29AB-479E-9528-A58E8509B26E}"/>
            </c:ext>
          </c:extLst>
        </c:ser>
        <c:dLbls>
          <c:showLegendKey val="0"/>
          <c:showVal val="0"/>
          <c:showCatName val="0"/>
          <c:showSerName val="0"/>
          <c:showPercent val="0"/>
          <c:showBubbleSize val="0"/>
        </c:dLbls>
        <c:gapWidth val="150"/>
        <c:overlap val="100"/>
        <c:axId val="1684635471"/>
        <c:axId val="1684633807"/>
      </c:barChart>
      <c:catAx>
        <c:axId val="168463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4633807"/>
        <c:crosses val="autoZero"/>
        <c:auto val="1"/>
        <c:lblAlgn val="ctr"/>
        <c:lblOffset val="100"/>
        <c:noMultiLvlLbl val="0"/>
      </c:catAx>
      <c:valAx>
        <c:axId val="16846338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4635471"/>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Year 10 cohort, early school leavers: Engagement outcomes, by </a:t>
            </a:r>
          </a:p>
          <a:p>
            <a:pPr>
              <a:defRPr/>
            </a:pPr>
            <a:r>
              <a:rPr lang="en-AU" baseline="0"/>
              <a:t>career support</a:t>
            </a:r>
          </a:p>
        </c:rich>
      </c:tx>
      <c:layout>
        <c:manualLayout>
          <c:xMode val="edge"/>
          <c:yMode val="edge"/>
          <c:x val="2.2333333333333351E-2"/>
          <c:y val="3.60360360360360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264216972878389E-2"/>
          <c:y val="0.30594523657515782"/>
          <c:w val="0.62681780402449694"/>
          <c:h val="0.52436901468397534"/>
        </c:manualLayout>
      </c:layout>
      <c:barChart>
        <c:barDir val="col"/>
        <c:grouping val="stacked"/>
        <c:varyColors val="0"/>
        <c:ser>
          <c:idx val="0"/>
          <c:order val="0"/>
          <c:tx>
            <c:strRef>
              <c:f>Figures!$B$103</c:f>
              <c:strCache>
                <c:ptCount val="1"/>
                <c:pt idx="0">
                  <c:v>Fully engaged</c:v>
                </c:pt>
              </c:strCache>
            </c:strRef>
          </c:tx>
          <c:spPr>
            <a:solidFill>
              <a:srgbClr val="1A43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Figures!$A$104:$A$106</c:f>
              <c:strCache>
                <c:ptCount val="3"/>
                <c:pt idx="0">
                  <c:v>No support/not useful
(n = 73)</c:v>
                </c:pt>
                <c:pt idx="1">
                  <c:v>Neither 
(n = 27)</c:v>
                </c:pt>
                <c:pt idx="2">
                  <c:v>Useful 
(n = 36)</c:v>
                </c:pt>
              </c:strCache>
            </c:strRef>
          </c:cat>
          <c:val>
            <c:numRef>
              <c:f>Figures!$B$104:$B$106</c:f>
              <c:numCache>
                <c:formatCode>0</c:formatCode>
                <c:ptCount val="3"/>
                <c:pt idx="0">
                  <c:v>32.87671232876712</c:v>
                </c:pt>
                <c:pt idx="1">
                  <c:v>27.3</c:v>
                </c:pt>
                <c:pt idx="2">
                  <c:v>46.2</c:v>
                </c:pt>
              </c:numCache>
            </c:numRef>
          </c:val>
          <c:extLst>
            <c:ext xmlns:c16="http://schemas.microsoft.com/office/drawing/2014/chart" uri="{C3380CC4-5D6E-409C-BE32-E72D297353CC}">
              <c16:uniqueId val="{00000000-3395-473B-88C1-D291F506768C}"/>
            </c:ext>
          </c:extLst>
        </c:ser>
        <c:ser>
          <c:idx val="1"/>
          <c:order val="1"/>
          <c:tx>
            <c:strRef>
              <c:f>Figures!$C$103</c:f>
              <c:strCache>
                <c:ptCount val="1"/>
                <c:pt idx="0">
                  <c:v>Partially engaged</c:v>
                </c:pt>
              </c:strCache>
            </c:strRef>
          </c:tx>
          <c:spPr>
            <a:solidFill>
              <a:srgbClr val="BDD7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Figures!$A$104:$A$106</c:f>
              <c:strCache>
                <c:ptCount val="3"/>
                <c:pt idx="0">
                  <c:v>No support/not useful
(n = 73)</c:v>
                </c:pt>
                <c:pt idx="1">
                  <c:v>Neither 
(n = 27)</c:v>
                </c:pt>
                <c:pt idx="2">
                  <c:v>Useful 
(n = 36)</c:v>
                </c:pt>
              </c:strCache>
            </c:strRef>
          </c:cat>
          <c:val>
            <c:numRef>
              <c:f>Figures!$C$104:$C$106</c:f>
              <c:numCache>
                <c:formatCode>0</c:formatCode>
                <c:ptCount val="3"/>
                <c:pt idx="0">
                  <c:v>26.027397260273972</c:v>
                </c:pt>
                <c:pt idx="1">
                  <c:v>38.200000000000003</c:v>
                </c:pt>
                <c:pt idx="2">
                  <c:v>17.2</c:v>
                </c:pt>
              </c:numCache>
            </c:numRef>
          </c:val>
          <c:extLst>
            <c:ext xmlns:c16="http://schemas.microsoft.com/office/drawing/2014/chart" uri="{C3380CC4-5D6E-409C-BE32-E72D297353CC}">
              <c16:uniqueId val="{00000001-3395-473B-88C1-D291F506768C}"/>
            </c:ext>
          </c:extLst>
        </c:ser>
        <c:ser>
          <c:idx val="2"/>
          <c:order val="2"/>
          <c:tx>
            <c:strRef>
              <c:f>Figures!$D$103</c:f>
              <c:strCache>
                <c:ptCount val="1"/>
                <c:pt idx="0">
                  <c:v>Not engaged</c:v>
                </c:pt>
              </c:strCache>
            </c:strRef>
          </c:tx>
          <c:spPr>
            <a:solidFill>
              <a:srgbClr val="B6B6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Figures!$A$104:$A$106</c:f>
              <c:strCache>
                <c:ptCount val="3"/>
                <c:pt idx="0">
                  <c:v>No support/not useful
(n = 73)</c:v>
                </c:pt>
                <c:pt idx="1">
                  <c:v>Neither 
(n = 27)</c:v>
                </c:pt>
                <c:pt idx="2">
                  <c:v>Useful 
(n = 36)</c:v>
                </c:pt>
              </c:strCache>
            </c:strRef>
          </c:cat>
          <c:val>
            <c:numRef>
              <c:f>Figures!$D$104:$D$106</c:f>
              <c:numCache>
                <c:formatCode>0</c:formatCode>
                <c:ptCount val="3"/>
                <c:pt idx="0">
                  <c:v>41.095890410958901</c:v>
                </c:pt>
                <c:pt idx="1">
                  <c:v>34.5</c:v>
                </c:pt>
                <c:pt idx="2">
                  <c:v>36.6</c:v>
                </c:pt>
              </c:numCache>
            </c:numRef>
          </c:val>
          <c:extLst>
            <c:ext xmlns:c16="http://schemas.microsoft.com/office/drawing/2014/chart" uri="{C3380CC4-5D6E-409C-BE32-E72D297353CC}">
              <c16:uniqueId val="{00000002-3395-473B-88C1-D291F506768C}"/>
            </c:ext>
          </c:extLst>
        </c:ser>
        <c:dLbls>
          <c:showLegendKey val="0"/>
          <c:showVal val="0"/>
          <c:showCatName val="0"/>
          <c:showSerName val="0"/>
          <c:showPercent val="0"/>
          <c:showBubbleSize val="0"/>
        </c:dLbls>
        <c:gapWidth val="150"/>
        <c:overlap val="100"/>
        <c:axId val="1684635471"/>
        <c:axId val="1684633807"/>
      </c:barChart>
      <c:catAx>
        <c:axId val="168463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4633807"/>
        <c:crosses val="autoZero"/>
        <c:auto val="1"/>
        <c:lblAlgn val="ctr"/>
        <c:lblOffset val="100"/>
        <c:noMultiLvlLbl val="0"/>
      </c:catAx>
      <c:valAx>
        <c:axId val="16846338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84635471"/>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970939" y="1"/>
            <a:ext cx="3037840" cy="466435"/>
          </a:xfrm>
          <a:prstGeom prst="rect">
            <a:avLst/>
          </a:prstGeom>
        </p:spPr>
        <p:txBody>
          <a:bodyPr vert="horz" lIns="91432" tIns="45716" rIns="91432" bIns="45716" rtlCol="0"/>
          <a:lstStyle>
            <a:lvl1pPr algn="r">
              <a:defRPr sz="1200"/>
            </a:lvl1pPr>
          </a:lstStyle>
          <a:p>
            <a:fld id="{09DAAF83-AA81-1948-B6FA-10A8A23385ED}" type="datetimeFigureOut">
              <a:rPr lang="en-US" smtClean="0"/>
              <a:t>10/20/2021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32" tIns="45716" rIns="91432" bIns="4571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8829968"/>
            <a:ext cx="3037840" cy="466434"/>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1432" tIns="45716" rIns="91432" bIns="45716" rtlCol="0" anchor="b"/>
          <a:lstStyle>
            <a:lvl1pPr algn="r">
              <a:defRPr sz="1200"/>
            </a:lvl1pPr>
          </a:lstStyle>
          <a:p>
            <a:fld id="{1C386B43-C919-1347-9D32-86B367E179F5}" type="slidenum">
              <a:rPr lang="en-US" smtClean="0"/>
              <a:t>‹#›</a:t>
            </a:fld>
            <a:endParaRPr lang="en-US"/>
          </a:p>
        </p:txBody>
      </p:sp>
    </p:spTree>
    <p:extLst>
      <p:ext uri="{BB962C8B-B14F-4D97-AF65-F5344CB8AC3E}">
        <p14:creationId xmlns:p14="http://schemas.microsoft.com/office/powerpoint/2010/main" val="25516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C386B43-C919-1347-9D32-86B367E179F5}" type="slidenum">
              <a:rPr lang="en-US" smtClean="0"/>
              <a:t>1</a:t>
            </a:fld>
            <a:endParaRPr lang="en-US" dirty="0"/>
          </a:p>
        </p:txBody>
      </p:sp>
    </p:spTree>
    <p:extLst>
      <p:ext uri="{BB962C8B-B14F-4D97-AF65-F5344CB8AC3E}">
        <p14:creationId xmlns:p14="http://schemas.microsoft.com/office/powerpoint/2010/main" val="37705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11</a:t>
            </a:fld>
            <a:endParaRPr lang="en-US" dirty="0"/>
          </a:p>
        </p:txBody>
      </p:sp>
    </p:spTree>
    <p:extLst>
      <p:ext uri="{BB962C8B-B14F-4D97-AF65-F5344CB8AC3E}">
        <p14:creationId xmlns:p14="http://schemas.microsoft.com/office/powerpoint/2010/main" val="141273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12</a:t>
            </a:fld>
            <a:endParaRPr lang="en-US" dirty="0"/>
          </a:p>
        </p:txBody>
      </p:sp>
    </p:spTree>
    <p:extLst>
      <p:ext uri="{BB962C8B-B14F-4D97-AF65-F5344CB8AC3E}">
        <p14:creationId xmlns:p14="http://schemas.microsoft.com/office/powerpoint/2010/main" val="239271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13</a:t>
            </a:fld>
            <a:endParaRPr lang="en-US" dirty="0"/>
          </a:p>
        </p:txBody>
      </p:sp>
    </p:spTree>
    <p:extLst>
      <p:ext uri="{BB962C8B-B14F-4D97-AF65-F5344CB8AC3E}">
        <p14:creationId xmlns:p14="http://schemas.microsoft.com/office/powerpoint/2010/main" val="285853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14</a:t>
            </a:fld>
            <a:endParaRPr lang="en-US" dirty="0"/>
          </a:p>
        </p:txBody>
      </p:sp>
    </p:spTree>
    <p:extLst>
      <p:ext uri="{BB962C8B-B14F-4D97-AF65-F5344CB8AC3E}">
        <p14:creationId xmlns:p14="http://schemas.microsoft.com/office/powerpoint/2010/main" val="194045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15</a:t>
            </a:fld>
            <a:endParaRPr lang="en-US" dirty="0"/>
          </a:p>
        </p:txBody>
      </p:sp>
    </p:spTree>
    <p:extLst>
      <p:ext uri="{BB962C8B-B14F-4D97-AF65-F5344CB8AC3E}">
        <p14:creationId xmlns:p14="http://schemas.microsoft.com/office/powerpoint/2010/main" val="485456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16</a:t>
            </a:fld>
            <a:endParaRPr lang="en-US" dirty="0"/>
          </a:p>
        </p:txBody>
      </p:sp>
    </p:spTree>
    <p:extLst>
      <p:ext uri="{BB962C8B-B14F-4D97-AF65-F5344CB8AC3E}">
        <p14:creationId xmlns:p14="http://schemas.microsoft.com/office/powerpoint/2010/main" val="3359942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17</a:t>
            </a:fld>
            <a:endParaRPr lang="en-US" dirty="0"/>
          </a:p>
        </p:txBody>
      </p:sp>
    </p:spTree>
    <p:extLst>
      <p:ext uri="{BB962C8B-B14F-4D97-AF65-F5344CB8AC3E}">
        <p14:creationId xmlns:p14="http://schemas.microsoft.com/office/powerpoint/2010/main" val="323863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18</a:t>
            </a:fld>
            <a:endParaRPr lang="en-US" dirty="0"/>
          </a:p>
        </p:txBody>
      </p:sp>
    </p:spTree>
    <p:extLst>
      <p:ext uri="{BB962C8B-B14F-4D97-AF65-F5344CB8AC3E}">
        <p14:creationId xmlns:p14="http://schemas.microsoft.com/office/powerpoint/2010/main" val="393939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aseline="0" dirty="0"/>
              <a:t>Also tested in these models:</a:t>
            </a:r>
          </a:p>
          <a:p>
            <a:pPr marL="0" indent="0">
              <a:buNone/>
            </a:pPr>
            <a:r>
              <a:rPr lang="en-AU" baseline="0" dirty="0"/>
              <a:t>Gender, Indigeneity, remoteness, main source of income, ever suspended, mental health condition, physical health condition, developmental condition, number of condition, global health, global mental health, Year 9 Maths achievement, family type, PC highest education, PC employment, school ICSEA</a:t>
            </a:r>
          </a:p>
        </p:txBody>
      </p:sp>
      <p:sp>
        <p:nvSpPr>
          <p:cNvPr id="4" name="Slide Number Placeholder 3"/>
          <p:cNvSpPr>
            <a:spLocks noGrp="1"/>
          </p:cNvSpPr>
          <p:nvPr>
            <p:ph type="sldNum" sz="quarter" idx="10"/>
          </p:nvPr>
        </p:nvSpPr>
        <p:spPr/>
        <p:txBody>
          <a:bodyPr/>
          <a:lstStyle/>
          <a:p>
            <a:fld id="{1C386B43-C919-1347-9D32-86B367E179F5}" type="slidenum">
              <a:rPr lang="en-US" smtClean="0"/>
              <a:t>19</a:t>
            </a:fld>
            <a:endParaRPr lang="en-US" dirty="0"/>
          </a:p>
        </p:txBody>
      </p:sp>
    </p:spTree>
    <p:extLst>
      <p:ext uri="{BB962C8B-B14F-4D97-AF65-F5344CB8AC3E}">
        <p14:creationId xmlns:p14="http://schemas.microsoft.com/office/powerpoint/2010/main" val="179347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20</a:t>
            </a:fld>
            <a:endParaRPr lang="en-US" dirty="0"/>
          </a:p>
        </p:txBody>
      </p:sp>
    </p:spTree>
    <p:extLst>
      <p:ext uri="{BB962C8B-B14F-4D97-AF65-F5344CB8AC3E}">
        <p14:creationId xmlns:p14="http://schemas.microsoft.com/office/powerpoint/2010/main" val="142086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3</a:t>
            </a:fld>
            <a:endParaRPr lang="en-US" dirty="0"/>
          </a:p>
        </p:txBody>
      </p:sp>
    </p:spTree>
    <p:extLst>
      <p:ext uri="{BB962C8B-B14F-4D97-AF65-F5344CB8AC3E}">
        <p14:creationId xmlns:p14="http://schemas.microsoft.com/office/powerpoint/2010/main" val="314696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4</a:t>
            </a:fld>
            <a:endParaRPr lang="en-US" dirty="0"/>
          </a:p>
        </p:txBody>
      </p:sp>
    </p:spTree>
    <p:extLst>
      <p:ext uri="{BB962C8B-B14F-4D97-AF65-F5344CB8AC3E}">
        <p14:creationId xmlns:p14="http://schemas.microsoft.com/office/powerpoint/2010/main" val="213648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baseline="0" dirty="0"/>
              <a:t>Add references here</a:t>
            </a:r>
          </a:p>
        </p:txBody>
      </p:sp>
      <p:sp>
        <p:nvSpPr>
          <p:cNvPr id="4" name="Slide Number Placeholder 3"/>
          <p:cNvSpPr>
            <a:spLocks noGrp="1"/>
          </p:cNvSpPr>
          <p:nvPr>
            <p:ph type="sldNum" sz="quarter" idx="10"/>
          </p:nvPr>
        </p:nvSpPr>
        <p:spPr/>
        <p:txBody>
          <a:bodyPr/>
          <a:lstStyle/>
          <a:p>
            <a:fld id="{1C386B43-C919-1347-9D32-86B367E179F5}" type="slidenum">
              <a:rPr lang="en-US" smtClean="0"/>
              <a:t>5</a:t>
            </a:fld>
            <a:endParaRPr lang="en-US" dirty="0"/>
          </a:p>
        </p:txBody>
      </p:sp>
    </p:spTree>
    <p:extLst>
      <p:ext uri="{BB962C8B-B14F-4D97-AF65-F5344CB8AC3E}">
        <p14:creationId xmlns:p14="http://schemas.microsoft.com/office/powerpoint/2010/main" val="3567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6</a:t>
            </a:fld>
            <a:endParaRPr lang="en-US" dirty="0"/>
          </a:p>
        </p:txBody>
      </p:sp>
    </p:spTree>
    <p:extLst>
      <p:ext uri="{BB962C8B-B14F-4D97-AF65-F5344CB8AC3E}">
        <p14:creationId xmlns:p14="http://schemas.microsoft.com/office/powerpoint/2010/main" val="376815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7</a:t>
            </a:fld>
            <a:endParaRPr lang="en-US" dirty="0"/>
          </a:p>
        </p:txBody>
      </p:sp>
    </p:spTree>
    <p:extLst>
      <p:ext uri="{BB962C8B-B14F-4D97-AF65-F5344CB8AC3E}">
        <p14:creationId xmlns:p14="http://schemas.microsoft.com/office/powerpoint/2010/main" val="335114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8</a:t>
            </a:fld>
            <a:endParaRPr lang="en-US" dirty="0"/>
          </a:p>
        </p:txBody>
      </p:sp>
    </p:spTree>
    <p:extLst>
      <p:ext uri="{BB962C8B-B14F-4D97-AF65-F5344CB8AC3E}">
        <p14:creationId xmlns:p14="http://schemas.microsoft.com/office/powerpoint/2010/main" val="342624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9</a:t>
            </a:fld>
            <a:endParaRPr lang="en-US" dirty="0"/>
          </a:p>
        </p:txBody>
      </p:sp>
    </p:spTree>
    <p:extLst>
      <p:ext uri="{BB962C8B-B14F-4D97-AF65-F5344CB8AC3E}">
        <p14:creationId xmlns:p14="http://schemas.microsoft.com/office/powerpoint/2010/main" val="377261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baseline="0" dirty="0"/>
              <a:t>These relative risk ratios are adjusted estimates of the likelihood of getting support that is not useful vs useful etc. This is like a series of binary </a:t>
            </a:r>
            <a:r>
              <a:rPr lang="en-AU" baseline="0" dirty="0" err="1"/>
              <a:t>logitstic</a:t>
            </a:r>
            <a:r>
              <a:rPr lang="en-AU" baseline="0" dirty="0"/>
              <a:t> regression for variables with more than 2 levels.</a:t>
            </a:r>
          </a:p>
          <a:p>
            <a:pPr marL="228600" indent="-228600">
              <a:buAutoNum type="arabicPeriod"/>
            </a:pPr>
            <a:r>
              <a:rPr lang="en-AU" baseline="0" dirty="0"/>
              <a:t>E.g. the 5.87 figure indicates that young people who have left school are 5.9 times as likely as those still at school to not have received support than provided </a:t>
            </a:r>
            <a:r>
              <a:rPr lang="en-AU" baseline="0"/>
              <a:t>useful support. </a:t>
            </a:r>
            <a:endParaRPr lang="en-AU" baseline="0" dirty="0"/>
          </a:p>
        </p:txBody>
      </p:sp>
      <p:sp>
        <p:nvSpPr>
          <p:cNvPr id="4" name="Slide Number Placeholder 3"/>
          <p:cNvSpPr>
            <a:spLocks noGrp="1"/>
          </p:cNvSpPr>
          <p:nvPr>
            <p:ph type="sldNum" sz="quarter" idx="10"/>
          </p:nvPr>
        </p:nvSpPr>
        <p:spPr/>
        <p:txBody>
          <a:bodyPr/>
          <a:lstStyle/>
          <a:p>
            <a:fld id="{1C386B43-C919-1347-9D32-86B367E179F5}" type="slidenum">
              <a:rPr lang="en-US" smtClean="0"/>
              <a:t>10</a:t>
            </a:fld>
            <a:endParaRPr lang="en-US" dirty="0"/>
          </a:p>
        </p:txBody>
      </p:sp>
    </p:spTree>
    <p:extLst>
      <p:ext uri="{BB962C8B-B14F-4D97-AF65-F5344CB8AC3E}">
        <p14:creationId xmlns:p14="http://schemas.microsoft.com/office/powerpoint/2010/main" val="3477091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A39AAD-D41D-7C4A-A87A-45D710D741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91780" y="620712"/>
            <a:ext cx="1612846" cy="1106487"/>
          </a:xfrm>
          <a:prstGeom prst="rect">
            <a:avLst/>
          </a:prstGeom>
        </p:spPr>
      </p:pic>
      <p:sp>
        <p:nvSpPr>
          <p:cNvPr id="16" name="Title 1">
            <a:extLst>
              <a:ext uri="{FF2B5EF4-FFF2-40B4-BE49-F238E27FC236}">
                <a16:creationId xmlns:a16="http://schemas.microsoft.com/office/drawing/2014/main" id="{00CDDD62-194E-7142-8804-45AA21173A44}"/>
              </a:ext>
            </a:extLst>
          </p:cNvPr>
          <p:cNvSpPr>
            <a:spLocks noGrp="1"/>
          </p:cNvSpPr>
          <p:nvPr>
            <p:ph type="ctrTitle" hasCustomPrompt="1"/>
          </p:nvPr>
        </p:nvSpPr>
        <p:spPr>
          <a:xfrm>
            <a:off x="658813" y="2133599"/>
            <a:ext cx="5257800" cy="2105892"/>
          </a:xfrm>
        </p:spPr>
        <p:txBody>
          <a:bodyPr anchor="t" anchorCtr="0">
            <a:normAutofit/>
          </a:bodyPr>
          <a:lstStyle>
            <a:lvl1pPr algn="l">
              <a:lnSpc>
                <a:spcPts val="3800"/>
              </a:lnSpc>
              <a:defRPr sz="4000" cap="all" baseline="0">
                <a:solidFill>
                  <a:srgbClr val="FFFFFF"/>
                </a:solidFill>
              </a:defRPr>
            </a:lvl1pPr>
          </a:lstStyle>
          <a:p>
            <a:r>
              <a:rPr lang="en-GB"/>
              <a:t>CLICK TO EDIT MASTER TITLE STYLE</a:t>
            </a:r>
            <a:endParaRPr lang="en-US"/>
          </a:p>
        </p:txBody>
      </p:sp>
      <p:sp>
        <p:nvSpPr>
          <p:cNvPr id="17" name="Subtitle 2">
            <a:extLst>
              <a:ext uri="{FF2B5EF4-FFF2-40B4-BE49-F238E27FC236}">
                <a16:creationId xmlns:a16="http://schemas.microsoft.com/office/drawing/2014/main" id="{CB686522-0DF6-3E40-A308-E5E7FEB2F493}"/>
              </a:ext>
            </a:extLst>
          </p:cNvPr>
          <p:cNvSpPr>
            <a:spLocks noGrp="1"/>
          </p:cNvSpPr>
          <p:nvPr>
            <p:ph type="subTitle" idx="1"/>
          </p:nvPr>
        </p:nvSpPr>
        <p:spPr>
          <a:xfrm>
            <a:off x="658813" y="4328174"/>
            <a:ext cx="5257800" cy="1157286"/>
          </a:xfrm>
        </p:spPr>
        <p:txBody>
          <a:bodyPr lIns="0" tIns="0" rIns="0" bIns="0" anchor="t" anchorCtr="0">
            <a:normAutofit/>
          </a:bodyPr>
          <a:lstStyle>
            <a:lvl1pPr marL="0" indent="0" algn="l">
              <a:buNone/>
              <a:defRPr sz="2800">
                <a:solidFill>
                  <a:srgbClr val="009F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Picture Placeholder 9">
            <a:extLst>
              <a:ext uri="{FF2B5EF4-FFF2-40B4-BE49-F238E27FC236}">
                <a16:creationId xmlns:a16="http://schemas.microsoft.com/office/drawing/2014/main" id="{8D364C8C-8EDB-2C43-BDCA-AA4B8A5ACCC0}"/>
              </a:ext>
            </a:extLst>
          </p:cNvPr>
          <p:cNvSpPr>
            <a:spLocks noGrp="1"/>
          </p:cNvSpPr>
          <p:nvPr>
            <p:ph type="pic" sz="quarter" idx="13"/>
          </p:nvPr>
        </p:nvSpPr>
        <p:spPr>
          <a:xfrm>
            <a:off x="6275388" y="2133599"/>
            <a:ext cx="5329237" cy="4103687"/>
          </a:xfrm>
          <a:prstGeom prst="round2DiagRect">
            <a:avLst>
              <a:gd name="adj1" fmla="val 4857"/>
              <a:gd name="adj2" fmla="val 0"/>
            </a:avLst>
          </a:prstGeom>
        </p:spPr>
        <p:txBody>
          <a:bodyPr/>
          <a:lstStyle>
            <a:lvl1pPr>
              <a:defRPr>
                <a:solidFill>
                  <a:srgbClr val="FFFFFF"/>
                </a:solidFill>
              </a:defRPr>
            </a:lvl1pPr>
          </a:lstStyle>
          <a:p>
            <a:r>
              <a:rPr lang="en-US"/>
              <a:t>Click icon to add picture</a:t>
            </a:r>
            <a:endParaRPr lang="en-AU"/>
          </a:p>
        </p:txBody>
      </p:sp>
      <p:sp>
        <p:nvSpPr>
          <p:cNvPr id="19" name="Text Placeholder 5">
            <a:extLst>
              <a:ext uri="{FF2B5EF4-FFF2-40B4-BE49-F238E27FC236}">
                <a16:creationId xmlns:a16="http://schemas.microsoft.com/office/drawing/2014/main" id="{069F02C4-F212-AE4C-90EA-B6217FFD01FA}"/>
              </a:ext>
            </a:extLst>
          </p:cNvPr>
          <p:cNvSpPr>
            <a:spLocks noGrp="1"/>
          </p:cNvSpPr>
          <p:nvPr>
            <p:ph type="body" sz="quarter" idx="14" hasCustomPrompt="1"/>
          </p:nvPr>
        </p:nvSpPr>
        <p:spPr>
          <a:xfrm>
            <a:off x="658813" y="6005945"/>
            <a:ext cx="2693987" cy="242453"/>
          </a:xfrm>
        </p:spPr>
        <p:txBody>
          <a:bodyPr lIns="0" tIns="0" rIns="0" bIns="0">
            <a:normAutofit/>
          </a:bodyPr>
          <a:lstStyle>
            <a:lvl1pPr marL="0" indent="0">
              <a:buNone/>
              <a:defRPr sz="2000">
                <a:solidFill>
                  <a:srgbClr val="8FA4BA"/>
                </a:solidFill>
              </a:defRPr>
            </a:lvl1pPr>
          </a:lstStyle>
          <a:p>
            <a:pPr lvl="0"/>
            <a:r>
              <a:rPr lang="en-GB"/>
              <a:t>Date</a:t>
            </a:r>
            <a:endParaRPr lang="en-US"/>
          </a:p>
        </p:txBody>
      </p:sp>
    </p:spTree>
    <p:extLst>
      <p:ext uri="{BB962C8B-B14F-4D97-AF65-F5344CB8AC3E}">
        <p14:creationId xmlns:p14="http://schemas.microsoft.com/office/powerpoint/2010/main" val="368656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62D7-6139-6E41-BF02-C4B185D4F2E4}"/>
              </a:ext>
            </a:extLst>
          </p:cNvPr>
          <p:cNvSpPr>
            <a:spLocks noGrp="1"/>
          </p:cNvSpPr>
          <p:nvPr>
            <p:ph type="title" hasCustomPrompt="1"/>
          </p:nvPr>
        </p:nvSpPr>
        <p:spPr>
          <a:xfrm>
            <a:off x="658813" y="620713"/>
            <a:ext cx="9524633" cy="1069975"/>
          </a:xfrm>
        </p:spPr>
        <p:txBody>
          <a:bodyPr/>
          <a:lstStyle>
            <a:lvl1pPr>
              <a:defRPr>
                <a:solidFill>
                  <a:srgbClr val="003865"/>
                </a:solidFill>
              </a:defRPr>
            </a:lvl1pPr>
          </a:lstStyle>
          <a:p>
            <a:r>
              <a:rPr lang="en-GB"/>
              <a:t>CLICK TO EDIT MASTER TITLE STYLE</a:t>
            </a:r>
            <a:endParaRPr lang="en-US"/>
          </a:p>
        </p:txBody>
      </p:sp>
      <p:sp>
        <p:nvSpPr>
          <p:cNvPr id="9" name="Picture Placeholder 9">
            <a:extLst>
              <a:ext uri="{FF2B5EF4-FFF2-40B4-BE49-F238E27FC236}">
                <a16:creationId xmlns:a16="http://schemas.microsoft.com/office/drawing/2014/main" id="{E45B98A3-973B-3B49-A684-F5360D05A84B}"/>
              </a:ext>
            </a:extLst>
          </p:cNvPr>
          <p:cNvSpPr>
            <a:spLocks noGrp="1"/>
          </p:cNvSpPr>
          <p:nvPr>
            <p:ph type="pic" sz="quarter" idx="13" hasCustomPrompt="1"/>
          </p:nvPr>
        </p:nvSpPr>
        <p:spPr>
          <a:xfrm>
            <a:off x="6275388" y="2133599"/>
            <a:ext cx="5329237" cy="4103687"/>
          </a:xfrm>
          <a:prstGeom prst="round2DiagRect">
            <a:avLst>
              <a:gd name="adj1" fmla="val 5695"/>
              <a:gd name="adj2" fmla="val 0"/>
            </a:avLst>
          </a:prstGeom>
          <a:noFill/>
        </p:spPr>
        <p:txBody>
          <a:bodyPr lIns="180000" tIns="180000" rIns="180000" bIns="180000"/>
          <a:lstStyle>
            <a:lvl1pPr marL="0" indent="0">
              <a:spcBef>
                <a:spcPts val="600"/>
              </a:spcBef>
              <a:spcAft>
                <a:spcPts val="600"/>
              </a:spcAft>
              <a:buFont typeface="Arial" panose="020B0604020202020204" pitchFamily="34" charset="0"/>
              <a:buNone/>
              <a:defRPr sz="2800">
                <a:solidFill>
                  <a:srgbClr val="003865"/>
                </a:solidFill>
              </a:defRPr>
            </a:lvl1pPr>
            <a:lvl2pPr marL="604800" indent="-266400">
              <a:spcBef>
                <a:spcPts val="600"/>
              </a:spcBef>
              <a:spcAft>
                <a:spcPts val="600"/>
              </a:spcAft>
              <a:buFont typeface="System Font Regular"/>
              <a:buChar char="–"/>
              <a:defRPr sz="2400" b="0">
                <a:solidFill>
                  <a:srgbClr val="FFFFFF"/>
                </a:solidFill>
              </a:defRPr>
            </a:lvl2pPr>
            <a:lvl3pPr marL="871200" indent="-230400">
              <a:spcBef>
                <a:spcPts val="600"/>
              </a:spcBef>
              <a:spcAft>
                <a:spcPts val="600"/>
              </a:spcAft>
              <a:buFont typeface="System Font Regular"/>
              <a:buChar char="–"/>
              <a:defRPr b="0">
                <a:solidFill>
                  <a:srgbClr val="FFFFFF"/>
                </a:solidFill>
              </a:defRPr>
            </a:lvl3pPr>
            <a:lvl4pPr marL="1101600" indent="-230400">
              <a:spcBef>
                <a:spcPts val="600"/>
              </a:spcBef>
              <a:spcAft>
                <a:spcPts val="600"/>
              </a:spcAft>
              <a:buFont typeface="System Font Regular"/>
              <a:buChar char="–"/>
              <a:defRPr b="0">
                <a:solidFill>
                  <a:srgbClr val="FFFFFF"/>
                </a:solidFill>
              </a:defRPr>
            </a:lvl4pPr>
            <a:lvl5pPr marL="1332000" indent="-284400">
              <a:spcBef>
                <a:spcPts val="600"/>
              </a:spcBef>
              <a:spcAft>
                <a:spcPts val="600"/>
              </a:spcAft>
              <a:buFont typeface="System Font Regular"/>
              <a:buChar char="–"/>
              <a:defRPr sz="1800" b="0">
                <a:solidFill>
                  <a:srgbClr val="FFFFFF"/>
                </a:solidFill>
              </a:defRPr>
            </a:lvl5pPr>
          </a:lstStyle>
          <a:p>
            <a:pPr lvl="0"/>
            <a:r>
              <a:rPr lang="en-GB"/>
              <a:t>Click icon to add image</a:t>
            </a:r>
          </a:p>
        </p:txBody>
      </p:sp>
      <p:sp>
        <p:nvSpPr>
          <p:cNvPr id="14" name="Text Placeholder 2">
            <a:extLst>
              <a:ext uri="{FF2B5EF4-FFF2-40B4-BE49-F238E27FC236}">
                <a16:creationId xmlns:a16="http://schemas.microsoft.com/office/drawing/2014/main" id="{ABB8B04E-E4DB-D944-BCAE-BCD0ACA8F5BB}"/>
              </a:ext>
            </a:extLst>
          </p:cNvPr>
          <p:cNvSpPr>
            <a:spLocks noGrp="1"/>
          </p:cNvSpPr>
          <p:nvPr>
            <p:ph idx="1"/>
          </p:nvPr>
        </p:nvSpPr>
        <p:spPr>
          <a:xfrm>
            <a:off x="658814" y="2133600"/>
            <a:ext cx="5257800" cy="4103687"/>
          </a:xfrm>
          <a:prstGeom prst="rect">
            <a:avLst/>
          </a:prstGeom>
        </p:spPr>
        <p:txBody>
          <a:bodyPr vert="horz" lIns="91440" tIns="45720" rIns="91440" bIns="45720" rtlCol="0">
            <a:normAutofit/>
          </a:bodyPr>
          <a:lstStyle>
            <a:lvl1pPr marL="300600">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12">
            <a:extLst>
              <a:ext uri="{FF2B5EF4-FFF2-40B4-BE49-F238E27FC236}">
                <a16:creationId xmlns:a16="http://schemas.microsoft.com/office/drawing/2014/main" id="{9D67C622-DB91-E347-BF13-D54FF11DB51D}"/>
              </a:ext>
            </a:extLst>
          </p:cNvPr>
          <p:cNvSpPr>
            <a:spLocks noGrp="1"/>
          </p:cNvSpPr>
          <p:nvPr>
            <p:ph type="sldNum" sz="quarter" idx="4"/>
          </p:nvPr>
        </p:nvSpPr>
        <p:spPr>
          <a:xfrm>
            <a:off x="8861425" y="6356350"/>
            <a:ext cx="2743200" cy="365125"/>
          </a:xfrm>
          <a:prstGeom prst="rect">
            <a:avLst/>
          </a:prstGeom>
        </p:spPr>
        <p:txBody>
          <a:bodyPr vert="horz" lIns="0" tIns="0" rIns="0" bIns="0" rtlCol="0" anchor="b" anchorCtr="0"/>
          <a:lstStyle>
            <a:lvl1pPr algn="r">
              <a:defRPr sz="1200">
                <a:solidFill>
                  <a:srgbClr val="003865"/>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16" name="Footer Placeholder 14">
            <a:extLst>
              <a:ext uri="{FF2B5EF4-FFF2-40B4-BE49-F238E27FC236}">
                <a16:creationId xmlns:a16="http://schemas.microsoft.com/office/drawing/2014/main" id="{E58D3FC0-A1BA-1747-A609-B2925B5EDB9E}"/>
              </a:ext>
            </a:extLst>
          </p:cNvPr>
          <p:cNvSpPr>
            <a:spLocks noGrp="1"/>
          </p:cNvSpPr>
          <p:nvPr>
            <p:ph type="ftr" sz="quarter" idx="3"/>
          </p:nvPr>
        </p:nvSpPr>
        <p:spPr>
          <a:xfrm>
            <a:off x="658812" y="6356350"/>
            <a:ext cx="7852889" cy="365125"/>
          </a:xfrm>
          <a:prstGeom prst="rect">
            <a:avLst/>
          </a:prstGeom>
        </p:spPr>
        <p:txBody>
          <a:bodyPr vert="horz" lIns="0" tIns="0" rIns="0" bIns="0" rtlCol="0" anchor="b" anchorCtr="0"/>
          <a:lstStyle>
            <a:lvl1pPr algn="l">
              <a:defRPr sz="1200">
                <a:solidFill>
                  <a:srgbClr val="003865"/>
                </a:solidFill>
                <a:latin typeface="Arial" panose="020B0604020202020204" pitchFamily="34" charset="0"/>
                <a:cs typeface="Arial" panose="020B0604020202020204" pitchFamily="34" charset="0"/>
              </a:defRPr>
            </a:lvl1pPr>
          </a:lstStyle>
          <a:p>
            <a:endParaRPr lang="en-US"/>
          </a:p>
        </p:txBody>
      </p:sp>
      <p:grpSp>
        <p:nvGrpSpPr>
          <p:cNvPr id="19" name="Group 18">
            <a:extLst>
              <a:ext uri="{FF2B5EF4-FFF2-40B4-BE49-F238E27FC236}">
                <a16:creationId xmlns:a16="http://schemas.microsoft.com/office/drawing/2014/main" id="{E388AA59-A1C6-7F45-AC3E-C004388B0532}"/>
              </a:ext>
            </a:extLst>
          </p:cNvPr>
          <p:cNvGrpSpPr/>
          <p:nvPr userDrawn="1"/>
        </p:nvGrpSpPr>
        <p:grpSpPr>
          <a:xfrm>
            <a:off x="10591518" y="0"/>
            <a:ext cx="1202489" cy="944563"/>
            <a:chOff x="10375690" y="296589"/>
            <a:chExt cx="1463731" cy="1149770"/>
          </a:xfrm>
        </p:grpSpPr>
        <p:sp>
          <p:nvSpPr>
            <p:cNvPr id="20" name="Round Single Corner of Rectangle 19">
              <a:extLst>
                <a:ext uri="{FF2B5EF4-FFF2-40B4-BE49-F238E27FC236}">
                  <a16:creationId xmlns:a16="http://schemas.microsoft.com/office/drawing/2014/main" id="{747EAB2B-7570-3B49-B588-2F69636A8598}"/>
                </a:ext>
              </a:extLst>
            </p:cNvPr>
            <p:cNvSpPr/>
            <p:nvPr userDrawn="1"/>
          </p:nvSpPr>
          <p:spPr>
            <a:xfrm rot="10800000">
              <a:off x="10375690" y="296589"/>
              <a:ext cx="1463731" cy="1149770"/>
            </a:xfrm>
            <a:prstGeom prst="round1Rect">
              <a:avLst>
                <a:gd name="adj" fmla="val 11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194B220-E390-DA48-A9E1-0AB720C63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14815" y="619733"/>
              <a:ext cx="985483" cy="629192"/>
            </a:xfrm>
            <a:prstGeom prst="rect">
              <a:avLst/>
            </a:prstGeom>
          </p:spPr>
        </p:pic>
      </p:grpSp>
    </p:spTree>
    <p:extLst>
      <p:ext uri="{BB962C8B-B14F-4D97-AF65-F5344CB8AC3E}">
        <p14:creationId xmlns:p14="http://schemas.microsoft.com/office/powerpoint/2010/main" val="23623682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62D7-6139-6E41-BF02-C4B185D4F2E4}"/>
              </a:ext>
            </a:extLst>
          </p:cNvPr>
          <p:cNvSpPr>
            <a:spLocks noGrp="1"/>
          </p:cNvSpPr>
          <p:nvPr>
            <p:ph type="title" hasCustomPrompt="1"/>
          </p:nvPr>
        </p:nvSpPr>
        <p:spPr>
          <a:xfrm>
            <a:off x="658813" y="620713"/>
            <a:ext cx="9524633" cy="1069975"/>
          </a:xfrm>
        </p:spPr>
        <p:txBody>
          <a:bodyPr/>
          <a:lstStyle>
            <a:lvl1pPr>
              <a:defRPr>
                <a:solidFill>
                  <a:srgbClr val="003865"/>
                </a:solidFill>
              </a:defRPr>
            </a:lvl1pPr>
          </a:lstStyle>
          <a:p>
            <a:r>
              <a:rPr lang="en-GB"/>
              <a:t>CLICK TO EDIT MASTER TITLE STYLE</a:t>
            </a:r>
            <a:endParaRPr lang="en-US"/>
          </a:p>
        </p:txBody>
      </p:sp>
      <p:sp>
        <p:nvSpPr>
          <p:cNvPr id="14" name="Text Placeholder 2">
            <a:extLst>
              <a:ext uri="{FF2B5EF4-FFF2-40B4-BE49-F238E27FC236}">
                <a16:creationId xmlns:a16="http://schemas.microsoft.com/office/drawing/2014/main" id="{ABB8B04E-E4DB-D944-BCAE-BCD0ACA8F5BB}"/>
              </a:ext>
            </a:extLst>
          </p:cNvPr>
          <p:cNvSpPr>
            <a:spLocks noGrp="1"/>
          </p:cNvSpPr>
          <p:nvPr>
            <p:ph idx="1"/>
          </p:nvPr>
        </p:nvSpPr>
        <p:spPr>
          <a:xfrm>
            <a:off x="658814" y="2133600"/>
            <a:ext cx="5257800" cy="4103687"/>
          </a:xfrm>
          <a:prstGeom prst="rect">
            <a:avLst/>
          </a:prstGeom>
        </p:spPr>
        <p:txBody>
          <a:bodyPr vert="horz" lIns="91440" tIns="45720" rIns="91440" bIns="45720" rtlCol="0">
            <a:normAutofit/>
          </a:bodyPr>
          <a:lstStyle>
            <a:lvl1pPr marL="300600">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12">
            <a:extLst>
              <a:ext uri="{FF2B5EF4-FFF2-40B4-BE49-F238E27FC236}">
                <a16:creationId xmlns:a16="http://schemas.microsoft.com/office/drawing/2014/main" id="{9D67C622-DB91-E347-BF13-D54FF11DB51D}"/>
              </a:ext>
            </a:extLst>
          </p:cNvPr>
          <p:cNvSpPr>
            <a:spLocks noGrp="1"/>
          </p:cNvSpPr>
          <p:nvPr>
            <p:ph type="sldNum" sz="quarter" idx="4"/>
          </p:nvPr>
        </p:nvSpPr>
        <p:spPr>
          <a:xfrm>
            <a:off x="8861425" y="6356350"/>
            <a:ext cx="2743200" cy="365125"/>
          </a:xfrm>
          <a:prstGeom prst="rect">
            <a:avLst/>
          </a:prstGeom>
        </p:spPr>
        <p:txBody>
          <a:bodyPr vert="horz" lIns="0" tIns="0" rIns="0" bIns="0" rtlCol="0" anchor="b" anchorCtr="0"/>
          <a:lstStyle>
            <a:lvl1pPr algn="r">
              <a:defRPr sz="1200">
                <a:solidFill>
                  <a:srgbClr val="003865"/>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16" name="Footer Placeholder 14">
            <a:extLst>
              <a:ext uri="{FF2B5EF4-FFF2-40B4-BE49-F238E27FC236}">
                <a16:creationId xmlns:a16="http://schemas.microsoft.com/office/drawing/2014/main" id="{E58D3FC0-A1BA-1747-A609-B2925B5EDB9E}"/>
              </a:ext>
            </a:extLst>
          </p:cNvPr>
          <p:cNvSpPr>
            <a:spLocks noGrp="1"/>
          </p:cNvSpPr>
          <p:nvPr>
            <p:ph type="ftr" sz="quarter" idx="3"/>
          </p:nvPr>
        </p:nvSpPr>
        <p:spPr>
          <a:xfrm>
            <a:off x="658812" y="6356350"/>
            <a:ext cx="7852889" cy="365125"/>
          </a:xfrm>
          <a:prstGeom prst="rect">
            <a:avLst/>
          </a:prstGeom>
        </p:spPr>
        <p:txBody>
          <a:bodyPr vert="horz" lIns="0" tIns="0" rIns="0" bIns="0" rtlCol="0" anchor="b" anchorCtr="0"/>
          <a:lstStyle>
            <a:lvl1pPr algn="l">
              <a:defRPr sz="1200">
                <a:solidFill>
                  <a:srgbClr val="003865"/>
                </a:solidFill>
                <a:latin typeface="Arial" panose="020B0604020202020204" pitchFamily="34" charset="0"/>
                <a:cs typeface="Arial" panose="020B0604020202020204" pitchFamily="34" charset="0"/>
              </a:defRPr>
            </a:lvl1pPr>
          </a:lstStyle>
          <a:p>
            <a:endParaRPr lang="en-US"/>
          </a:p>
        </p:txBody>
      </p:sp>
      <p:sp>
        <p:nvSpPr>
          <p:cNvPr id="10" name="Text Placeholder 2">
            <a:extLst>
              <a:ext uri="{FF2B5EF4-FFF2-40B4-BE49-F238E27FC236}">
                <a16:creationId xmlns:a16="http://schemas.microsoft.com/office/drawing/2014/main" id="{AAAEFD59-6CFA-0E4A-A97B-1A6DF4DF4FA3}"/>
              </a:ext>
            </a:extLst>
          </p:cNvPr>
          <p:cNvSpPr>
            <a:spLocks noGrp="1"/>
          </p:cNvSpPr>
          <p:nvPr>
            <p:ph idx="10"/>
          </p:nvPr>
        </p:nvSpPr>
        <p:spPr>
          <a:xfrm>
            <a:off x="6275388" y="2133600"/>
            <a:ext cx="5330826" cy="4103687"/>
          </a:xfrm>
          <a:prstGeom prst="round2DiagRect">
            <a:avLst>
              <a:gd name="adj1" fmla="val 5605"/>
              <a:gd name="adj2" fmla="val 0"/>
            </a:avLst>
          </a:prstGeom>
          <a:blipFill dpi="0" rotWithShape="1">
            <a:blip r:embed="rId2"/>
            <a:srcRect/>
            <a:stretch>
              <a:fillRect/>
            </a:stretch>
          </a:blipFill>
        </p:spPr>
        <p:txBody>
          <a:bodyPr vert="horz" lIns="180000" tIns="180000" rIns="180000" bIns="180000" rtlCol="0">
            <a:noAutofit/>
          </a:bodyPr>
          <a:lstStyle>
            <a:lvl1pPr marL="300600">
              <a:spcBef>
                <a:spcPts val="600"/>
              </a:spcBef>
              <a:spcAft>
                <a:spcPts val="600"/>
              </a:spcAft>
              <a:defRPr>
                <a:solidFill>
                  <a:srgbClr val="FFFFFF"/>
                </a:solidFill>
              </a:defRPr>
            </a:lvl1pPr>
            <a:lvl2pPr>
              <a:spcBef>
                <a:spcPts val="600"/>
              </a:spcBef>
              <a:spcAft>
                <a:spcPts val="600"/>
              </a:spcAft>
              <a:defRPr>
                <a:solidFill>
                  <a:srgbClr val="FFFFFF"/>
                </a:solidFill>
              </a:defRPr>
            </a:lvl2pPr>
            <a:lvl3pPr>
              <a:spcBef>
                <a:spcPts val="600"/>
              </a:spcBef>
              <a:spcAft>
                <a:spcPts val="600"/>
              </a:spcAft>
              <a:defRPr>
                <a:solidFill>
                  <a:srgbClr val="FFFFFF"/>
                </a:solidFill>
              </a:defRPr>
            </a:lvl3pPr>
            <a:lvl4pPr>
              <a:spcBef>
                <a:spcPts val="600"/>
              </a:spcBef>
              <a:spcAft>
                <a:spcPts val="600"/>
              </a:spcAft>
              <a:defRPr>
                <a:solidFill>
                  <a:srgbClr val="FFFFFF"/>
                </a:solidFill>
              </a:defRPr>
            </a:lvl4pPr>
            <a:lvl5pPr>
              <a:spcBef>
                <a:spcPts val="600"/>
              </a:spcBef>
              <a:spcAft>
                <a:spcPts val="600"/>
              </a:spcAft>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9D7B3242-71FE-4D4E-A75E-ADE31A2296F2}"/>
              </a:ext>
            </a:extLst>
          </p:cNvPr>
          <p:cNvGrpSpPr/>
          <p:nvPr userDrawn="1"/>
        </p:nvGrpSpPr>
        <p:grpSpPr>
          <a:xfrm>
            <a:off x="10591518" y="0"/>
            <a:ext cx="1202489" cy="944563"/>
            <a:chOff x="10375690" y="296589"/>
            <a:chExt cx="1463731" cy="1149770"/>
          </a:xfrm>
        </p:grpSpPr>
        <p:sp>
          <p:nvSpPr>
            <p:cNvPr id="21" name="Round Single Corner of Rectangle 20">
              <a:extLst>
                <a:ext uri="{FF2B5EF4-FFF2-40B4-BE49-F238E27FC236}">
                  <a16:creationId xmlns:a16="http://schemas.microsoft.com/office/drawing/2014/main" id="{FB8F4503-A7B4-4443-8C58-778DD0858E50}"/>
                </a:ext>
              </a:extLst>
            </p:cNvPr>
            <p:cNvSpPr/>
            <p:nvPr userDrawn="1"/>
          </p:nvSpPr>
          <p:spPr>
            <a:xfrm rot="10800000">
              <a:off x="10375690" y="296589"/>
              <a:ext cx="1463731" cy="1149770"/>
            </a:xfrm>
            <a:prstGeom prst="round1Rect">
              <a:avLst>
                <a:gd name="adj" fmla="val 11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C96CFCC-ADD1-E749-9A01-5951FF78A0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14815" y="619733"/>
              <a:ext cx="985483" cy="629192"/>
            </a:xfrm>
            <a:prstGeom prst="rect">
              <a:avLst/>
            </a:prstGeom>
          </p:spPr>
        </p:pic>
      </p:grpSp>
    </p:spTree>
    <p:extLst>
      <p:ext uri="{BB962C8B-B14F-4D97-AF65-F5344CB8AC3E}">
        <p14:creationId xmlns:p14="http://schemas.microsoft.com/office/powerpoint/2010/main" val="189764750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62D7-6139-6E41-BF02-C4B185D4F2E4}"/>
              </a:ext>
            </a:extLst>
          </p:cNvPr>
          <p:cNvSpPr>
            <a:spLocks noGrp="1"/>
          </p:cNvSpPr>
          <p:nvPr>
            <p:ph type="title" hasCustomPrompt="1"/>
          </p:nvPr>
        </p:nvSpPr>
        <p:spPr>
          <a:xfrm>
            <a:off x="658813" y="620713"/>
            <a:ext cx="9524633" cy="1069975"/>
          </a:xfrm>
        </p:spPr>
        <p:txBody>
          <a:bodyPr/>
          <a:lstStyle>
            <a:lvl1pPr>
              <a:defRPr>
                <a:solidFill>
                  <a:srgbClr val="003865"/>
                </a:solidFill>
              </a:defRPr>
            </a:lvl1pPr>
          </a:lstStyle>
          <a:p>
            <a:r>
              <a:rPr lang="en-GB"/>
              <a:t>CLICK TO EDIT MASTER TITLE STYLE</a:t>
            </a:r>
            <a:endParaRPr lang="en-US"/>
          </a:p>
        </p:txBody>
      </p:sp>
      <p:sp>
        <p:nvSpPr>
          <p:cNvPr id="14" name="Text Placeholder 2">
            <a:extLst>
              <a:ext uri="{FF2B5EF4-FFF2-40B4-BE49-F238E27FC236}">
                <a16:creationId xmlns:a16="http://schemas.microsoft.com/office/drawing/2014/main" id="{ABB8B04E-E4DB-D944-BCAE-BCD0ACA8F5BB}"/>
              </a:ext>
            </a:extLst>
          </p:cNvPr>
          <p:cNvSpPr>
            <a:spLocks noGrp="1"/>
          </p:cNvSpPr>
          <p:nvPr>
            <p:ph idx="1"/>
          </p:nvPr>
        </p:nvSpPr>
        <p:spPr>
          <a:xfrm>
            <a:off x="658814" y="2133600"/>
            <a:ext cx="5257800" cy="4103687"/>
          </a:xfrm>
          <a:prstGeom prst="rect">
            <a:avLst/>
          </a:prstGeom>
        </p:spPr>
        <p:txBody>
          <a:bodyPr vert="horz" lIns="91440" tIns="45720" rIns="91440" bIns="45720" rtlCol="0">
            <a:normAutofit/>
          </a:bodyPr>
          <a:lstStyle>
            <a:lvl1pPr marL="300600">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12">
            <a:extLst>
              <a:ext uri="{FF2B5EF4-FFF2-40B4-BE49-F238E27FC236}">
                <a16:creationId xmlns:a16="http://schemas.microsoft.com/office/drawing/2014/main" id="{9D67C622-DB91-E347-BF13-D54FF11DB51D}"/>
              </a:ext>
            </a:extLst>
          </p:cNvPr>
          <p:cNvSpPr>
            <a:spLocks noGrp="1"/>
          </p:cNvSpPr>
          <p:nvPr>
            <p:ph type="sldNum" sz="quarter" idx="4"/>
          </p:nvPr>
        </p:nvSpPr>
        <p:spPr>
          <a:xfrm>
            <a:off x="8861425" y="6356350"/>
            <a:ext cx="2743200" cy="365125"/>
          </a:xfrm>
          <a:prstGeom prst="rect">
            <a:avLst/>
          </a:prstGeom>
        </p:spPr>
        <p:txBody>
          <a:bodyPr vert="horz" lIns="0" tIns="0" rIns="0" bIns="0" rtlCol="0" anchor="b" anchorCtr="0"/>
          <a:lstStyle>
            <a:lvl1pPr algn="r">
              <a:defRPr sz="1200">
                <a:solidFill>
                  <a:srgbClr val="003865"/>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16" name="Footer Placeholder 14">
            <a:extLst>
              <a:ext uri="{FF2B5EF4-FFF2-40B4-BE49-F238E27FC236}">
                <a16:creationId xmlns:a16="http://schemas.microsoft.com/office/drawing/2014/main" id="{E58D3FC0-A1BA-1747-A609-B2925B5EDB9E}"/>
              </a:ext>
            </a:extLst>
          </p:cNvPr>
          <p:cNvSpPr>
            <a:spLocks noGrp="1"/>
          </p:cNvSpPr>
          <p:nvPr>
            <p:ph type="ftr" sz="quarter" idx="3"/>
          </p:nvPr>
        </p:nvSpPr>
        <p:spPr>
          <a:xfrm>
            <a:off x="658812" y="6356350"/>
            <a:ext cx="7852889" cy="365125"/>
          </a:xfrm>
          <a:prstGeom prst="rect">
            <a:avLst/>
          </a:prstGeom>
        </p:spPr>
        <p:txBody>
          <a:bodyPr vert="horz" lIns="0" tIns="0" rIns="0" bIns="0" rtlCol="0" anchor="b" anchorCtr="0"/>
          <a:lstStyle>
            <a:lvl1pPr algn="l">
              <a:defRPr sz="1200">
                <a:solidFill>
                  <a:srgbClr val="003865"/>
                </a:solidFill>
                <a:latin typeface="Arial" panose="020B0604020202020204" pitchFamily="34" charset="0"/>
                <a:cs typeface="Arial" panose="020B0604020202020204" pitchFamily="34" charset="0"/>
              </a:defRPr>
            </a:lvl1pPr>
          </a:lstStyle>
          <a:p>
            <a:endParaRPr lang="en-US"/>
          </a:p>
        </p:txBody>
      </p:sp>
      <p:sp>
        <p:nvSpPr>
          <p:cNvPr id="10" name="Text Placeholder 2">
            <a:extLst>
              <a:ext uri="{FF2B5EF4-FFF2-40B4-BE49-F238E27FC236}">
                <a16:creationId xmlns:a16="http://schemas.microsoft.com/office/drawing/2014/main" id="{AAAEFD59-6CFA-0E4A-A97B-1A6DF4DF4FA3}"/>
              </a:ext>
            </a:extLst>
          </p:cNvPr>
          <p:cNvSpPr>
            <a:spLocks noGrp="1"/>
          </p:cNvSpPr>
          <p:nvPr>
            <p:ph idx="10"/>
          </p:nvPr>
        </p:nvSpPr>
        <p:spPr>
          <a:xfrm>
            <a:off x="6275388" y="2133600"/>
            <a:ext cx="5330826" cy="4103687"/>
          </a:xfrm>
          <a:prstGeom prst="round2DiagRect">
            <a:avLst>
              <a:gd name="adj1" fmla="val 5605"/>
              <a:gd name="adj2" fmla="val 0"/>
            </a:avLst>
          </a:prstGeom>
          <a:blipFill dpi="0" rotWithShape="1">
            <a:blip r:embed="rId2"/>
            <a:srcRect/>
            <a:stretch>
              <a:fillRect/>
            </a:stretch>
          </a:blipFill>
        </p:spPr>
        <p:txBody>
          <a:bodyPr vert="horz" lIns="180000" tIns="180000" rIns="180000" bIns="180000" rtlCol="0">
            <a:noAutofit/>
          </a:bodyPr>
          <a:lstStyle>
            <a:lvl1pPr marL="300600">
              <a:spcBef>
                <a:spcPts val="600"/>
              </a:spcBef>
              <a:spcAft>
                <a:spcPts val="600"/>
              </a:spcAft>
              <a:defRPr>
                <a:solidFill>
                  <a:srgbClr val="FFFFFF"/>
                </a:solidFill>
              </a:defRPr>
            </a:lvl1pPr>
            <a:lvl2pPr>
              <a:spcBef>
                <a:spcPts val="600"/>
              </a:spcBef>
              <a:spcAft>
                <a:spcPts val="600"/>
              </a:spcAft>
              <a:defRPr>
                <a:solidFill>
                  <a:srgbClr val="FFFFFF"/>
                </a:solidFill>
              </a:defRPr>
            </a:lvl2pPr>
            <a:lvl3pPr>
              <a:spcBef>
                <a:spcPts val="600"/>
              </a:spcBef>
              <a:spcAft>
                <a:spcPts val="600"/>
              </a:spcAft>
              <a:defRPr>
                <a:solidFill>
                  <a:srgbClr val="FFFFFF"/>
                </a:solidFill>
              </a:defRPr>
            </a:lvl3pPr>
            <a:lvl4pPr>
              <a:spcBef>
                <a:spcPts val="600"/>
              </a:spcBef>
              <a:spcAft>
                <a:spcPts val="600"/>
              </a:spcAft>
              <a:defRPr>
                <a:solidFill>
                  <a:srgbClr val="FFFFFF"/>
                </a:solidFill>
              </a:defRPr>
            </a:lvl4pPr>
            <a:lvl5pPr>
              <a:spcBef>
                <a:spcPts val="600"/>
              </a:spcBef>
              <a:spcAft>
                <a:spcPts val="600"/>
              </a:spcAft>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9D7B3242-71FE-4D4E-A75E-ADE31A2296F2}"/>
              </a:ext>
            </a:extLst>
          </p:cNvPr>
          <p:cNvGrpSpPr/>
          <p:nvPr userDrawn="1"/>
        </p:nvGrpSpPr>
        <p:grpSpPr>
          <a:xfrm>
            <a:off x="10591518" y="0"/>
            <a:ext cx="1202489" cy="944563"/>
            <a:chOff x="10375690" y="296589"/>
            <a:chExt cx="1463731" cy="1149770"/>
          </a:xfrm>
        </p:grpSpPr>
        <p:sp>
          <p:nvSpPr>
            <p:cNvPr id="21" name="Round Single Corner of Rectangle 20">
              <a:extLst>
                <a:ext uri="{FF2B5EF4-FFF2-40B4-BE49-F238E27FC236}">
                  <a16:creationId xmlns:a16="http://schemas.microsoft.com/office/drawing/2014/main" id="{FB8F4503-A7B4-4443-8C58-778DD0858E50}"/>
                </a:ext>
              </a:extLst>
            </p:cNvPr>
            <p:cNvSpPr/>
            <p:nvPr userDrawn="1"/>
          </p:nvSpPr>
          <p:spPr>
            <a:xfrm rot="10800000">
              <a:off x="10375690" y="296589"/>
              <a:ext cx="1463731" cy="1149770"/>
            </a:xfrm>
            <a:prstGeom prst="round1Rect">
              <a:avLst>
                <a:gd name="adj" fmla="val 11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C96CFCC-ADD1-E749-9A01-5951FF78A0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14815" y="619733"/>
              <a:ext cx="985483" cy="629192"/>
            </a:xfrm>
            <a:prstGeom prst="rect">
              <a:avLst/>
            </a:prstGeom>
          </p:spPr>
        </p:pic>
      </p:grpSp>
    </p:spTree>
    <p:extLst>
      <p:ext uri="{BB962C8B-B14F-4D97-AF65-F5344CB8AC3E}">
        <p14:creationId xmlns:p14="http://schemas.microsoft.com/office/powerpoint/2010/main" val="11354795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62D7-6139-6E41-BF02-C4B185D4F2E4}"/>
              </a:ext>
            </a:extLst>
          </p:cNvPr>
          <p:cNvSpPr>
            <a:spLocks noGrp="1"/>
          </p:cNvSpPr>
          <p:nvPr>
            <p:ph type="title" hasCustomPrompt="1"/>
          </p:nvPr>
        </p:nvSpPr>
        <p:spPr>
          <a:xfrm>
            <a:off x="658813" y="620713"/>
            <a:ext cx="9524633" cy="1069975"/>
          </a:xfrm>
        </p:spPr>
        <p:txBody>
          <a:bodyPr/>
          <a:lstStyle>
            <a:lvl1pPr>
              <a:defRPr>
                <a:solidFill>
                  <a:srgbClr val="003865"/>
                </a:solidFill>
              </a:defRPr>
            </a:lvl1pPr>
          </a:lstStyle>
          <a:p>
            <a:r>
              <a:rPr lang="en-GB"/>
              <a:t>CLICK TO EDIT MASTER TITLE STYLE</a:t>
            </a:r>
            <a:endParaRPr lang="en-US"/>
          </a:p>
        </p:txBody>
      </p:sp>
      <p:sp>
        <p:nvSpPr>
          <p:cNvPr id="14" name="Text Placeholder 2">
            <a:extLst>
              <a:ext uri="{FF2B5EF4-FFF2-40B4-BE49-F238E27FC236}">
                <a16:creationId xmlns:a16="http://schemas.microsoft.com/office/drawing/2014/main" id="{ABB8B04E-E4DB-D944-BCAE-BCD0ACA8F5BB}"/>
              </a:ext>
            </a:extLst>
          </p:cNvPr>
          <p:cNvSpPr>
            <a:spLocks noGrp="1"/>
          </p:cNvSpPr>
          <p:nvPr>
            <p:ph idx="1"/>
          </p:nvPr>
        </p:nvSpPr>
        <p:spPr>
          <a:xfrm>
            <a:off x="658814" y="2133600"/>
            <a:ext cx="5257800" cy="4103687"/>
          </a:xfrm>
          <a:prstGeom prst="rect">
            <a:avLst/>
          </a:prstGeom>
        </p:spPr>
        <p:txBody>
          <a:bodyPr vert="horz" lIns="91440" tIns="45720" rIns="91440" bIns="45720" rtlCol="0">
            <a:normAutofit/>
          </a:bodyPr>
          <a:lstStyle>
            <a:lvl1pPr marL="300600">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12">
            <a:extLst>
              <a:ext uri="{FF2B5EF4-FFF2-40B4-BE49-F238E27FC236}">
                <a16:creationId xmlns:a16="http://schemas.microsoft.com/office/drawing/2014/main" id="{9D67C622-DB91-E347-BF13-D54FF11DB51D}"/>
              </a:ext>
            </a:extLst>
          </p:cNvPr>
          <p:cNvSpPr>
            <a:spLocks noGrp="1"/>
          </p:cNvSpPr>
          <p:nvPr>
            <p:ph type="sldNum" sz="quarter" idx="4"/>
          </p:nvPr>
        </p:nvSpPr>
        <p:spPr>
          <a:xfrm>
            <a:off x="8861425" y="6356350"/>
            <a:ext cx="2743200" cy="365125"/>
          </a:xfrm>
          <a:prstGeom prst="rect">
            <a:avLst/>
          </a:prstGeom>
        </p:spPr>
        <p:txBody>
          <a:bodyPr vert="horz" lIns="0" tIns="0" rIns="0" bIns="0" rtlCol="0" anchor="b" anchorCtr="0"/>
          <a:lstStyle>
            <a:lvl1pPr algn="r">
              <a:defRPr sz="1200">
                <a:solidFill>
                  <a:srgbClr val="003865"/>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16" name="Footer Placeholder 14">
            <a:extLst>
              <a:ext uri="{FF2B5EF4-FFF2-40B4-BE49-F238E27FC236}">
                <a16:creationId xmlns:a16="http://schemas.microsoft.com/office/drawing/2014/main" id="{E58D3FC0-A1BA-1747-A609-B2925B5EDB9E}"/>
              </a:ext>
            </a:extLst>
          </p:cNvPr>
          <p:cNvSpPr>
            <a:spLocks noGrp="1"/>
          </p:cNvSpPr>
          <p:nvPr>
            <p:ph type="ftr" sz="quarter" idx="3"/>
          </p:nvPr>
        </p:nvSpPr>
        <p:spPr>
          <a:xfrm>
            <a:off x="658812" y="6356350"/>
            <a:ext cx="7852889" cy="365125"/>
          </a:xfrm>
          <a:prstGeom prst="rect">
            <a:avLst/>
          </a:prstGeom>
        </p:spPr>
        <p:txBody>
          <a:bodyPr vert="horz" lIns="0" tIns="0" rIns="0" bIns="0" rtlCol="0" anchor="b" anchorCtr="0"/>
          <a:lstStyle>
            <a:lvl1pPr algn="l">
              <a:defRPr sz="1200">
                <a:solidFill>
                  <a:srgbClr val="003865"/>
                </a:solidFill>
                <a:latin typeface="Arial" panose="020B0604020202020204" pitchFamily="34" charset="0"/>
                <a:cs typeface="Arial" panose="020B0604020202020204" pitchFamily="34" charset="0"/>
              </a:defRPr>
            </a:lvl1pPr>
          </a:lstStyle>
          <a:p>
            <a:endParaRPr lang="en-US"/>
          </a:p>
        </p:txBody>
      </p:sp>
      <p:sp>
        <p:nvSpPr>
          <p:cNvPr id="10" name="Text Placeholder 2">
            <a:extLst>
              <a:ext uri="{FF2B5EF4-FFF2-40B4-BE49-F238E27FC236}">
                <a16:creationId xmlns:a16="http://schemas.microsoft.com/office/drawing/2014/main" id="{AAAEFD59-6CFA-0E4A-A97B-1A6DF4DF4FA3}"/>
              </a:ext>
            </a:extLst>
          </p:cNvPr>
          <p:cNvSpPr>
            <a:spLocks noGrp="1"/>
          </p:cNvSpPr>
          <p:nvPr>
            <p:ph idx="10"/>
          </p:nvPr>
        </p:nvSpPr>
        <p:spPr>
          <a:xfrm>
            <a:off x="6275388" y="2133600"/>
            <a:ext cx="5330826" cy="4103687"/>
          </a:xfrm>
          <a:prstGeom prst="round2DiagRect">
            <a:avLst>
              <a:gd name="adj1" fmla="val 5605"/>
              <a:gd name="adj2" fmla="val 0"/>
            </a:avLst>
          </a:prstGeom>
          <a:blipFill dpi="0" rotWithShape="1">
            <a:blip r:embed="rId2"/>
            <a:srcRect/>
            <a:stretch>
              <a:fillRect/>
            </a:stretch>
          </a:blipFill>
        </p:spPr>
        <p:txBody>
          <a:bodyPr vert="horz" lIns="180000" tIns="180000" rIns="180000" bIns="180000" rtlCol="0">
            <a:noAutofit/>
          </a:bodyPr>
          <a:lstStyle>
            <a:lvl1pPr marL="300600">
              <a:spcBef>
                <a:spcPts val="600"/>
              </a:spcBef>
              <a:spcAft>
                <a:spcPts val="600"/>
              </a:spcAft>
              <a:defRPr>
                <a:solidFill>
                  <a:srgbClr val="FFFFFF"/>
                </a:solidFill>
              </a:defRPr>
            </a:lvl1pPr>
            <a:lvl2pPr>
              <a:spcBef>
                <a:spcPts val="600"/>
              </a:spcBef>
              <a:spcAft>
                <a:spcPts val="600"/>
              </a:spcAft>
              <a:defRPr>
                <a:solidFill>
                  <a:srgbClr val="FFFFFF"/>
                </a:solidFill>
              </a:defRPr>
            </a:lvl2pPr>
            <a:lvl3pPr>
              <a:spcBef>
                <a:spcPts val="600"/>
              </a:spcBef>
              <a:spcAft>
                <a:spcPts val="600"/>
              </a:spcAft>
              <a:defRPr>
                <a:solidFill>
                  <a:srgbClr val="FFFFFF"/>
                </a:solidFill>
              </a:defRPr>
            </a:lvl3pPr>
            <a:lvl4pPr>
              <a:spcBef>
                <a:spcPts val="600"/>
              </a:spcBef>
              <a:spcAft>
                <a:spcPts val="600"/>
              </a:spcAft>
              <a:defRPr>
                <a:solidFill>
                  <a:srgbClr val="FFFFFF"/>
                </a:solidFill>
              </a:defRPr>
            </a:lvl4pPr>
            <a:lvl5pPr>
              <a:spcBef>
                <a:spcPts val="600"/>
              </a:spcBef>
              <a:spcAft>
                <a:spcPts val="600"/>
              </a:spcAft>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9D7B3242-71FE-4D4E-A75E-ADE31A2296F2}"/>
              </a:ext>
            </a:extLst>
          </p:cNvPr>
          <p:cNvGrpSpPr/>
          <p:nvPr userDrawn="1"/>
        </p:nvGrpSpPr>
        <p:grpSpPr>
          <a:xfrm>
            <a:off x="10591518" y="0"/>
            <a:ext cx="1202489" cy="944563"/>
            <a:chOff x="10375690" y="296589"/>
            <a:chExt cx="1463731" cy="1149770"/>
          </a:xfrm>
        </p:grpSpPr>
        <p:sp>
          <p:nvSpPr>
            <p:cNvPr id="21" name="Round Single Corner of Rectangle 20">
              <a:extLst>
                <a:ext uri="{FF2B5EF4-FFF2-40B4-BE49-F238E27FC236}">
                  <a16:creationId xmlns:a16="http://schemas.microsoft.com/office/drawing/2014/main" id="{FB8F4503-A7B4-4443-8C58-778DD0858E50}"/>
                </a:ext>
              </a:extLst>
            </p:cNvPr>
            <p:cNvSpPr/>
            <p:nvPr userDrawn="1"/>
          </p:nvSpPr>
          <p:spPr>
            <a:xfrm rot="10800000">
              <a:off x="10375690" y="296589"/>
              <a:ext cx="1463731" cy="1149770"/>
            </a:xfrm>
            <a:prstGeom prst="round1Rect">
              <a:avLst>
                <a:gd name="adj" fmla="val 11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C96CFCC-ADD1-E749-9A01-5951FF78A0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14815" y="619733"/>
              <a:ext cx="985483" cy="629192"/>
            </a:xfrm>
            <a:prstGeom prst="rect">
              <a:avLst/>
            </a:prstGeom>
          </p:spPr>
        </p:pic>
      </p:grpSp>
    </p:spTree>
    <p:extLst>
      <p:ext uri="{BB962C8B-B14F-4D97-AF65-F5344CB8AC3E}">
        <p14:creationId xmlns:p14="http://schemas.microsoft.com/office/powerpoint/2010/main" val="229046752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62D7-6139-6E41-BF02-C4B185D4F2E4}"/>
              </a:ext>
            </a:extLst>
          </p:cNvPr>
          <p:cNvSpPr>
            <a:spLocks noGrp="1"/>
          </p:cNvSpPr>
          <p:nvPr>
            <p:ph type="title" hasCustomPrompt="1"/>
          </p:nvPr>
        </p:nvSpPr>
        <p:spPr>
          <a:xfrm>
            <a:off x="658813" y="620713"/>
            <a:ext cx="9524633" cy="1069975"/>
          </a:xfrm>
        </p:spPr>
        <p:txBody>
          <a:bodyPr/>
          <a:lstStyle>
            <a:lvl1pPr>
              <a:defRPr>
                <a:solidFill>
                  <a:srgbClr val="003865"/>
                </a:solidFill>
              </a:defRPr>
            </a:lvl1pPr>
          </a:lstStyle>
          <a:p>
            <a:r>
              <a:rPr lang="en-GB"/>
              <a:t>CLICK TO EDIT MASTER TITLE STYLE</a:t>
            </a:r>
            <a:endParaRPr lang="en-US"/>
          </a:p>
        </p:txBody>
      </p:sp>
      <p:sp>
        <p:nvSpPr>
          <p:cNvPr id="14" name="Text Placeholder 2">
            <a:extLst>
              <a:ext uri="{FF2B5EF4-FFF2-40B4-BE49-F238E27FC236}">
                <a16:creationId xmlns:a16="http://schemas.microsoft.com/office/drawing/2014/main" id="{ABB8B04E-E4DB-D944-BCAE-BCD0ACA8F5BB}"/>
              </a:ext>
            </a:extLst>
          </p:cNvPr>
          <p:cNvSpPr>
            <a:spLocks noGrp="1"/>
          </p:cNvSpPr>
          <p:nvPr>
            <p:ph idx="1"/>
          </p:nvPr>
        </p:nvSpPr>
        <p:spPr>
          <a:xfrm>
            <a:off x="658814" y="2133600"/>
            <a:ext cx="5257800" cy="4103687"/>
          </a:xfrm>
          <a:prstGeom prst="rect">
            <a:avLst/>
          </a:prstGeom>
        </p:spPr>
        <p:txBody>
          <a:bodyPr vert="horz" lIns="91440" tIns="45720" rIns="91440" bIns="45720" rtlCol="0">
            <a:normAutofit/>
          </a:bodyPr>
          <a:lstStyle>
            <a:lvl1pPr marL="300600">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12">
            <a:extLst>
              <a:ext uri="{FF2B5EF4-FFF2-40B4-BE49-F238E27FC236}">
                <a16:creationId xmlns:a16="http://schemas.microsoft.com/office/drawing/2014/main" id="{9D67C622-DB91-E347-BF13-D54FF11DB51D}"/>
              </a:ext>
            </a:extLst>
          </p:cNvPr>
          <p:cNvSpPr>
            <a:spLocks noGrp="1"/>
          </p:cNvSpPr>
          <p:nvPr>
            <p:ph type="sldNum" sz="quarter" idx="4"/>
          </p:nvPr>
        </p:nvSpPr>
        <p:spPr>
          <a:xfrm>
            <a:off x="8861425" y="6356350"/>
            <a:ext cx="2743200" cy="365125"/>
          </a:xfrm>
          <a:prstGeom prst="rect">
            <a:avLst/>
          </a:prstGeom>
        </p:spPr>
        <p:txBody>
          <a:bodyPr vert="horz" lIns="0" tIns="0" rIns="0" bIns="0" rtlCol="0" anchor="b" anchorCtr="0"/>
          <a:lstStyle>
            <a:lvl1pPr algn="r">
              <a:defRPr sz="1200">
                <a:solidFill>
                  <a:srgbClr val="003865"/>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16" name="Footer Placeholder 14">
            <a:extLst>
              <a:ext uri="{FF2B5EF4-FFF2-40B4-BE49-F238E27FC236}">
                <a16:creationId xmlns:a16="http://schemas.microsoft.com/office/drawing/2014/main" id="{E58D3FC0-A1BA-1747-A609-B2925B5EDB9E}"/>
              </a:ext>
            </a:extLst>
          </p:cNvPr>
          <p:cNvSpPr>
            <a:spLocks noGrp="1"/>
          </p:cNvSpPr>
          <p:nvPr>
            <p:ph type="ftr" sz="quarter" idx="3"/>
          </p:nvPr>
        </p:nvSpPr>
        <p:spPr>
          <a:xfrm>
            <a:off x="658812" y="6356350"/>
            <a:ext cx="7852889" cy="365125"/>
          </a:xfrm>
          <a:prstGeom prst="rect">
            <a:avLst/>
          </a:prstGeom>
        </p:spPr>
        <p:txBody>
          <a:bodyPr vert="horz" lIns="0" tIns="0" rIns="0" bIns="0" rtlCol="0" anchor="b" anchorCtr="0"/>
          <a:lstStyle>
            <a:lvl1pPr algn="l">
              <a:defRPr sz="1200">
                <a:solidFill>
                  <a:srgbClr val="003865"/>
                </a:solidFill>
                <a:latin typeface="Arial" panose="020B0604020202020204" pitchFamily="34" charset="0"/>
                <a:cs typeface="Arial" panose="020B0604020202020204" pitchFamily="34" charset="0"/>
              </a:defRPr>
            </a:lvl1pPr>
          </a:lstStyle>
          <a:p>
            <a:endParaRPr lang="en-US"/>
          </a:p>
        </p:txBody>
      </p:sp>
      <p:sp>
        <p:nvSpPr>
          <p:cNvPr id="10" name="Text Placeholder 2">
            <a:extLst>
              <a:ext uri="{FF2B5EF4-FFF2-40B4-BE49-F238E27FC236}">
                <a16:creationId xmlns:a16="http://schemas.microsoft.com/office/drawing/2014/main" id="{AAAEFD59-6CFA-0E4A-A97B-1A6DF4DF4FA3}"/>
              </a:ext>
            </a:extLst>
          </p:cNvPr>
          <p:cNvSpPr>
            <a:spLocks noGrp="1"/>
          </p:cNvSpPr>
          <p:nvPr>
            <p:ph idx="10"/>
          </p:nvPr>
        </p:nvSpPr>
        <p:spPr>
          <a:xfrm>
            <a:off x="6275388" y="2133600"/>
            <a:ext cx="5330826" cy="4103687"/>
          </a:xfrm>
          <a:prstGeom prst="round2DiagRect">
            <a:avLst>
              <a:gd name="adj1" fmla="val 5605"/>
              <a:gd name="adj2" fmla="val 0"/>
            </a:avLst>
          </a:prstGeom>
          <a:solidFill>
            <a:srgbClr val="003865">
              <a:alpha val="15000"/>
            </a:srgbClr>
          </a:solidFill>
        </p:spPr>
        <p:txBody>
          <a:bodyPr vert="horz" lIns="180000" tIns="180000" rIns="180000" bIns="180000" rtlCol="0">
            <a:noAutofit/>
          </a:bodyPr>
          <a:lstStyle>
            <a:lvl1pPr marL="300600">
              <a:spcBef>
                <a:spcPts val="600"/>
              </a:spcBef>
              <a:spcAft>
                <a:spcPts val="600"/>
              </a:spcAft>
              <a:defRPr>
                <a:solidFill>
                  <a:srgbClr val="003865"/>
                </a:solidFill>
              </a:defRPr>
            </a:lvl1pPr>
            <a:lvl2pPr>
              <a:spcBef>
                <a:spcPts val="600"/>
              </a:spcBef>
              <a:spcAft>
                <a:spcPts val="600"/>
              </a:spcAft>
              <a:defRPr>
                <a:solidFill>
                  <a:srgbClr val="003865"/>
                </a:solidFill>
              </a:defRPr>
            </a:lvl2pPr>
            <a:lvl3pPr>
              <a:spcBef>
                <a:spcPts val="600"/>
              </a:spcBef>
              <a:spcAft>
                <a:spcPts val="600"/>
              </a:spcAft>
              <a:defRPr>
                <a:solidFill>
                  <a:srgbClr val="009FE3"/>
                </a:solidFill>
              </a:defRPr>
            </a:lvl3pPr>
            <a:lvl4pPr>
              <a:spcBef>
                <a:spcPts val="600"/>
              </a:spcBef>
              <a:spcAft>
                <a:spcPts val="600"/>
              </a:spcAft>
              <a:defRPr>
                <a:solidFill>
                  <a:srgbClr val="8FA4BA"/>
                </a:solidFill>
              </a:defRPr>
            </a:lvl4pPr>
            <a:lvl5pPr>
              <a:spcBef>
                <a:spcPts val="600"/>
              </a:spcBef>
              <a:spcAft>
                <a:spcPts val="600"/>
              </a:spcAft>
              <a:defRPr>
                <a:solidFill>
                  <a:srgbClr val="8FA4B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9D7B3242-71FE-4D4E-A75E-ADE31A2296F2}"/>
              </a:ext>
            </a:extLst>
          </p:cNvPr>
          <p:cNvGrpSpPr/>
          <p:nvPr userDrawn="1"/>
        </p:nvGrpSpPr>
        <p:grpSpPr>
          <a:xfrm>
            <a:off x="10591518" y="0"/>
            <a:ext cx="1202489" cy="944563"/>
            <a:chOff x="10375690" y="296589"/>
            <a:chExt cx="1463731" cy="1149770"/>
          </a:xfrm>
        </p:grpSpPr>
        <p:sp>
          <p:nvSpPr>
            <p:cNvPr id="21" name="Round Single Corner of Rectangle 20">
              <a:extLst>
                <a:ext uri="{FF2B5EF4-FFF2-40B4-BE49-F238E27FC236}">
                  <a16:creationId xmlns:a16="http://schemas.microsoft.com/office/drawing/2014/main" id="{FB8F4503-A7B4-4443-8C58-778DD0858E50}"/>
                </a:ext>
              </a:extLst>
            </p:cNvPr>
            <p:cNvSpPr/>
            <p:nvPr userDrawn="1"/>
          </p:nvSpPr>
          <p:spPr>
            <a:xfrm rot="10800000">
              <a:off x="10375690" y="296589"/>
              <a:ext cx="1463731" cy="1149770"/>
            </a:xfrm>
            <a:prstGeom prst="round1Rect">
              <a:avLst>
                <a:gd name="adj" fmla="val 11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C96CFCC-ADD1-E749-9A01-5951FF78A0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14815" y="619733"/>
              <a:ext cx="985483" cy="629192"/>
            </a:xfrm>
            <a:prstGeom prst="rect">
              <a:avLst/>
            </a:prstGeom>
          </p:spPr>
        </p:pic>
      </p:grpSp>
    </p:spTree>
    <p:extLst>
      <p:ext uri="{BB962C8B-B14F-4D97-AF65-F5344CB8AC3E}">
        <p14:creationId xmlns:p14="http://schemas.microsoft.com/office/powerpoint/2010/main" val="3030533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259720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1001260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3474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639971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351612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A39AAD-D41D-7C4A-A87A-45D710D741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91780" y="620712"/>
            <a:ext cx="1612846" cy="1106487"/>
          </a:xfrm>
          <a:prstGeom prst="rect">
            <a:avLst/>
          </a:prstGeom>
        </p:spPr>
      </p:pic>
      <p:sp>
        <p:nvSpPr>
          <p:cNvPr id="9" name="Title 1">
            <a:extLst>
              <a:ext uri="{FF2B5EF4-FFF2-40B4-BE49-F238E27FC236}">
                <a16:creationId xmlns:a16="http://schemas.microsoft.com/office/drawing/2014/main" id="{CBEFB1C1-2DDD-874B-B82A-B1CC98B3511C}"/>
              </a:ext>
            </a:extLst>
          </p:cNvPr>
          <p:cNvSpPr>
            <a:spLocks noGrp="1"/>
          </p:cNvSpPr>
          <p:nvPr>
            <p:ph type="ctrTitle" hasCustomPrompt="1"/>
          </p:nvPr>
        </p:nvSpPr>
        <p:spPr>
          <a:xfrm>
            <a:off x="658813" y="2133599"/>
            <a:ext cx="5257800" cy="2105892"/>
          </a:xfrm>
        </p:spPr>
        <p:txBody>
          <a:bodyPr anchor="t" anchorCtr="0">
            <a:normAutofit/>
          </a:bodyPr>
          <a:lstStyle>
            <a:lvl1pPr algn="l">
              <a:lnSpc>
                <a:spcPts val="3800"/>
              </a:lnSpc>
              <a:defRPr sz="4000" cap="all" baseline="0">
                <a:solidFill>
                  <a:srgbClr val="FFFFFF"/>
                </a:solidFill>
              </a:defRPr>
            </a:lvl1pPr>
          </a:lstStyle>
          <a:p>
            <a:r>
              <a:rPr lang="en-GB"/>
              <a:t>CLICK TO EDIT MASTER TITLE STYLE</a:t>
            </a:r>
            <a:endParaRPr lang="en-US"/>
          </a:p>
        </p:txBody>
      </p:sp>
      <p:sp>
        <p:nvSpPr>
          <p:cNvPr id="10" name="Subtitle 2">
            <a:extLst>
              <a:ext uri="{FF2B5EF4-FFF2-40B4-BE49-F238E27FC236}">
                <a16:creationId xmlns:a16="http://schemas.microsoft.com/office/drawing/2014/main" id="{2AD3D0C1-D3EA-6B4E-84D2-D3F7A46E3ED6}"/>
              </a:ext>
            </a:extLst>
          </p:cNvPr>
          <p:cNvSpPr>
            <a:spLocks noGrp="1"/>
          </p:cNvSpPr>
          <p:nvPr>
            <p:ph type="subTitle" idx="1"/>
          </p:nvPr>
        </p:nvSpPr>
        <p:spPr>
          <a:xfrm>
            <a:off x="658813" y="4328174"/>
            <a:ext cx="5257800" cy="1157286"/>
          </a:xfrm>
        </p:spPr>
        <p:txBody>
          <a:bodyPr lIns="0" tIns="0" rIns="0" bIns="0" anchor="t" anchorCtr="0">
            <a:normAutofit/>
          </a:bodyPr>
          <a:lstStyle>
            <a:lvl1pPr marL="0" indent="0" algn="l">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9">
            <a:extLst>
              <a:ext uri="{FF2B5EF4-FFF2-40B4-BE49-F238E27FC236}">
                <a16:creationId xmlns:a16="http://schemas.microsoft.com/office/drawing/2014/main" id="{658EEB93-258C-DA44-9C67-7DA28E5845AD}"/>
              </a:ext>
            </a:extLst>
          </p:cNvPr>
          <p:cNvSpPr>
            <a:spLocks noGrp="1"/>
          </p:cNvSpPr>
          <p:nvPr>
            <p:ph type="pic" sz="quarter" idx="13"/>
          </p:nvPr>
        </p:nvSpPr>
        <p:spPr>
          <a:xfrm>
            <a:off x="6275388" y="2133599"/>
            <a:ext cx="5329237" cy="4103687"/>
          </a:xfrm>
          <a:prstGeom prst="round2DiagRect">
            <a:avLst>
              <a:gd name="adj1" fmla="val 4857"/>
              <a:gd name="adj2" fmla="val 0"/>
            </a:avLst>
          </a:prstGeom>
        </p:spPr>
        <p:txBody>
          <a:bodyPr/>
          <a:lstStyle>
            <a:lvl1pPr>
              <a:defRPr>
                <a:solidFill>
                  <a:srgbClr val="FFFFFF"/>
                </a:solidFill>
              </a:defRPr>
            </a:lvl1pPr>
          </a:lstStyle>
          <a:p>
            <a:r>
              <a:rPr lang="en-US"/>
              <a:t>Click icon to add picture</a:t>
            </a:r>
            <a:endParaRPr lang="en-AU"/>
          </a:p>
        </p:txBody>
      </p:sp>
      <p:sp>
        <p:nvSpPr>
          <p:cNvPr id="12" name="Text Placeholder 5">
            <a:extLst>
              <a:ext uri="{FF2B5EF4-FFF2-40B4-BE49-F238E27FC236}">
                <a16:creationId xmlns:a16="http://schemas.microsoft.com/office/drawing/2014/main" id="{4F767A05-7FBF-7448-BF46-D38910E3B547}"/>
              </a:ext>
            </a:extLst>
          </p:cNvPr>
          <p:cNvSpPr>
            <a:spLocks noGrp="1"/>
          </p:cNvSpPr>
          <p:nvPr>
            <p:ph type="body" sz="quarter" idx="14" hasCustomPrompt="1"/>
          </p:nvPr>
        </p:nvSpPr>
        <p:spPr>
          <a:xfrm>
            <a:off x="658813" y="6005945"/>
            <a:ext cx="2693987" cy="242453"/>
          </a:xfrm>
        </p:spPr>
        <p:txBody>
          <a:bodyPr lIns="0" tIns="0" rIns="0" bIns="0">
            <a:normAutofit/>
          </a:bodyPr>
          <a:lstStyle>
            <a:lvl1pPr marL="0" indent="0">
              <a:buNone/>
              <a:defRPr sz="2000">
                <a:solidFill>
                  <a:srgbClr val="003865"/>
                </a:solidFill>
              </a:defRPr>
            </a:lvl1pPr>
          </a:lstStyle>
          <a:p>
            <a:pPr lvl="0"/>
            <a:r>
              <a:rPr lang="en-GB"/>
              <a:t>Date</a:t>
            </a:r>
            <a:endParaRPr lang="en-US"/>
          </a:p>
        </p:txBody>
      </p:sp>
    </p:spTree>
    <p:extLst>
      <p:ext uri="{BB962C8B-B14F-4D97-AF65-F5344CB8AC3E}">
        <p14:creationId xmlns:p14="http://schemas.microsoft.com/office/powerpoint/2010/main" val="1552099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2576832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799700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1575889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3359839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3246044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61349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FC084B3-FB16-47CB-900D-25DB36F14A1B}" type="slidenum">
              <a:rPr lang="en-AU" smtClean="0"/>
              <a:t>‹#›</a:t>
            </a:fld>
            <a:endParaRPr lang="en-AU"/>
          </a:p>
        </p:txBody>
      </p:sp>
    </p:spTree>
    <p:extLst>
      <p:ext uri="{BB962C8B-B14F-4D97-AF65-F5344CB8AC3E}">
        <p14:creationId xmlns:p14="http://schemas.microsoft.com/office/powerpoint/2010/main" val="13794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A39AAD-D41D-7C4A-A87A-45D710D741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91780" y="620712"/>
            <a:ext cx="1612846" cy="1106487"/>
          </a:xfrm>
          <a:prstGeom prst="rect">
            <a:avLst/>
          </a:prstGeom>
        </p:spPr>
      </p:pic>
      <p:sp>
        <p:nvSpPr>
          <p:cNvPr id="12" name="Title 1">
            <a:extLst>
              <a:ext uri="{FF2B5EF4-FFF2-40B4-BE49-F238E27FC236}">
                <a16:creationId xmlns:a16="http://schemas.microsoft.com/office/drawing/2014/main" id="{FC941108-3710-2448-ADA6-946070443F01}"/>
              </a:ext>
            </a:extLst>
          </p:cNvPr>
          <p:cNvSpPr>
            <a:spLocks noGrp="1"/>
          </p:cNvSpPr>
          <p:nvPr>
            <p:ph type="ctrTitle" hasCustomPrompt="1"/>
          </p:nvPr>
        </p:nvSpPr>
        <p:spPr>
          <a:xfrm>
            <a:off x="658813" y="2133599"/>
            <a:ext cx="5257800" cy="2105892"/>
          </a:xfrm>
        </p:spPr>
        <p:txBody>
          <a:bodyPr anchor="t" anchorCtr="0">
            <a:normAutofit/>
          </a:bodyPr>
          <a:lstStyle>
            <a:lvl1pPr algn="l">
              <a:lnSpc>
                <a:spcPts val="3800"/>
              </a:lnSpc>
              <a:defRPr sz="4000" cap="all" baseline="0">
                <a:solidFill>
                  <a:srgbClr val="FFFFFF"/>
                </a:solidFill>
              </a:defRPr>
            </a:lvl1pPr>
          </a:lstStyle>
          <a:p>
            <a:r>
              <a:rPr lang="en-GB"/>
              <a:t>CLICK TO EDIT MASTER TITLE STYLE</a:t>
            </a:r>
            <a:endParaRPr lang="en-US"/>
          </a:p>
        </p:txBody>
      </p:sp>
      <p:sp>
        <p:nvSpPr>
          <p:cNvPr id="14" name="Subtitle 2">
            <a:extLst>
              <a:ext uri="{FF2B5EF4-FFF2-40B4-BE49-F238E27FC236}">
                <a16:creationId xmlns:a16="http://schemas.microsoft.com/office/drawing/2014/main" id="{A0B17292-86DE-3646-9055-0649F6DD4F0A}"/>
              </a:ext>
            </a:extLst>
          </p:cNvPr>
          <p:cNvSpPr>
            <a:spLocks noGrp="1"/>
          </p:cNvSpPr>
          <p:nvPr>
            <p:ph type="subTitle" idx="1"/>
          </p:nvPr>
        </p:nvSpPr>
        <p:spPr>
          <a:xfrm>
            <a:off x="658813" y="4328174"/>
            <a:ext cx="5257800" cy="1157286"/>
          </a:xfrm>
        </p:spPr>
        <p:txBody>
          <a:bodyPr lIns="0" tIns="0" rIns="0" bIns="0" anchor="t" anchorCtr="0">
            <a:normAutofit/>
          </a:bodyPr>
          <a:lstStyle>
            <a:lvl1pPr marL="0" indent="0" algn="l">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9">
            <a:extLst>
              <a:ext uri="{FF2B5EF4-FFF2-40B4-BE49-F238E27FC236}">
                <a16:creationId xmlns:a16="http://schemas.microsoft.com/office/drawing/2014/main" id="{8713F8DA-6388-3248-8B62-00E59684EABA}"/>
              </a:ext>
            </a:extLst>
          </p:cNvPr>
          <p:cNvSpPr>
            <a:spLocks noGrp="1"/>
          </p:cNvSpPr>
          <p:nvPr>
            <p:ph type="pic" sz="quarter" idx="13"/>
          </p:nvPr>
        </p:nvSpPr>
        <p:spPr>
          <a:xfrm>
            <a:off x="6275388" y="2133599"/>
            <a:ext cx="5329237" cy="4103687"/>
          </a:xfrm>
          <a:prstGeom prst="round2DiagRect">
            <a:avLst>
              <a:gd name="adj1" fmla="val 4857"/>
              <a:gd name="adj2" fmla="val 0"/>
            </a:avLst>
          </a:prstGeom>
        </p:spPr>
        <p:txBody>
          <a:bodyPr/>
          <a:lstStyle>
            <a:lvl1pPr>
              <a:defRPr>
                <a:solidFill>
                  <a:srgbClr val="FFFFFF"/>
                </a:solidFill>
              </a:defRPr>
            </a:lvl1pPr>
          </a:lstStyle>
          <a:p>
            <a:r>
              <a:rPr lang="en-US"/>
              <a:t>Click icon to add picture</a:t>
            </a:r>
            <a:endParaRPr lang="en-AU"/>
          </a:p>
        </p:txBody>
      </p:sp>
      <p:sp>
        <p:nvSpPr>
          <p:cNvPr id="16" name="Text Placeholder 5">
            <a:extLst>
              <a:ext uri="{FF2B5EF4-FFF2-40B4-BE49-F238E27FC236}">
                <a16:creationId xmlns:a16="http://schemas.microsoft.com/office/drawing/2014/main" id="{75B6F28A-80E6-8A45-AF9B-EC9F1AFBF8D3}"/>
              </a:ext>
            </a:extLst>
          </p:cNvPr>
          <p:cNvSpPr>
            <a:spLocks noGrp="1"/>
          </p:cNvSpPr>
          <p:nvPr>
            <p:ph type="body" sz="quarter" idx="14" hasCustomPrompt="1"/>
          </p:nvPr>
        </p:nvSpPr>
        <p:spPr>
          <a:xfrm>
            <a:off x="658813" y="6005945"/>
            <a:ext cx="2693987" cy="242453"/>
          </a:xfrm>
        </p:spPr>
        <p:txBody>
          <a:bodyPr lIns="0" tIns="0" rIns="0" bIns="0">
            <a:normAutofit/>
          </a:bodyPr>
          <a:lstStyle>
            <a:lvl1pPr marL="0" indent="0">
              <a:buNone/>
              <a:defRPr sz="2000">
                <a:solidFill>
                  <a:srgbClr val="003865"/>
                </a:solidFill>
              </a:defRPr>
            </a:lvl1pPr>
          </a:lstStyle>
          <a:p>
            <a:pPr lvl="0"/>
            <a:r>
              <a:rPr lang="en-GB"/>
              <a:t>Date</a:t>
            </a:r>
            <a:endParaRPr lang="en-US"/>
          </a:p>
        </p:txBody>
      </p:sp>
    </p:spTree>
    <p:extLst>
      <p:ext uri="{BB962C8B-B14F-4D97-AF65-F5344CB8AC3E}">
        <p14:creationId xmlns:p14="http://schemas.microsoft.com/office/powerpoint/2010/main" val="399780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210732-2E97-D94D-A3CA-3C340ECAFC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94025" y="620712"/>
            <a:ext cx="1610645" cy="1028334"/>
          </a:xfrm>
          <a:prstGeom prst="rect">
            <a:avLst/>
          </a:prstGeom>
        </p:spPr>
      </p:pic>
      <p:sp>
        <p:nvSpPr>
          <p:cNvPr id="2" name="Title 1">
            <a:extLst>
              <a:ext uri="{FF2B5EF4-FFF2-40B4-BE49-F238E27FC236}">
                <a16:creationId xmlns:a16="http://schemas.microsoft.com/office/drawing/2014/main" id="{96F99F61-2A3B-0642-8BB6-79F589399EB0}"/>
              </a:ext>
            </a:extLst>
          </p:cNvPr>
          <p:cNvSpPr>
            <a:spLocks noGrp="1"/>
          </p:cNvSpPr>
          <p:nvPr>
            <p:ph type="ctrTitle" hasCustomPrompt="1"/>
          </p:nvPr>
        </p:nvSpPr>
        <p:spPr>
          <a:xfrm>
            <a:off x="658813" y="2133599"/>
            <a:ext cx="5257800" cy="2105892"/>
          </a:xfrm>
        </p:spPr>
        <p:txBody>
          <a:bodyPr anchor="t" anchorCtr="0">
            <a:normAutofit/>
          </a:bodyPr>
          <a:lstStyle>
            <a:lvl1pPr algn="l">
              <a:lnSpc>
                <a:spcPts val="3800"/>
              </a:lnSpc>
              <a:defRPr sz="4000" cap="all" baseline="0">
                <a:solidFill>
                  <a:srgbClr val="009FE3"/>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1744462B-72B3-6F44-A72C-2E5B15CC4B56}"/>
              </a:ext>
            </a:extLst>
          </p:cNvPr>
          <p:cNvSpPr>
            <a:spLocks noGrp="1"/>
          </p:cNvSpPr>
          <p:nvPr>
            <p:ph type="subTitle" idx="1"/>
          </p:nvPr>
        </p:nvSpPr>
        <p:spPr>
          <a:xfrm>
            <a:off x="658813" y="4328174"/>
            <a:ext cx="5257800" cy="1157286"/>
          </a:xfrm>
        </p:spPr>
        <p:txBody>
          <a:bodyPr lIns="0" tIns="0" rIns="0" bIns="0" anchor="t" anchorCtr="0">
            <a:normAutofit/>
          </a:bodyPr>
          <a:lstStyle>
            <a:lvl1pPr marL="0" indent="0" algn="l">
              <a:buNone/>
              <a:defRPr sz="2800">
                <a:solidFill>
                  <a:srgbClr val="00386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icture Placeholder 9">
            <a:extLst>
              <a:ext uri="{FF2B5EF4-FFF2-40B4-BE49-F238E27FC236}">
                <a16:creationId xmlns:a16="http://schemas.microsoft.com/office/drawing/2014/main" id="{33C53F7F-ECB1-8744-ADD1-44BC1782DFD0}"/>
              </a:ext>
            </a:extLst>
          </p:cNvPr>
          <p:cNvSpPr>
            <a:spLocks noGrp="1"/>
          </p:cNvSpPr>
          <p:nvPr>
            <p:ph type="pic" sz="quarter" idx="13"/>
          </p:nvPr>
        </p:nvSpPr>
        <p:spPr>
          <a:xfrm>
            <a:off x="6275388" y="2133599"/>
            <a:ext cx="5329237" cy="4103687"/>
          </a:xfrm>
          <a:prstGeom prst="round2DiagRect">
            <a:avLst>
              <a:gd name="adj1" fmla="val 4857"/>
              <a:gd name="adj2" fmla="val 0"/>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a:solidFill>
                  <a:srgbClr val="003865"/>
                </a:solidFill>
              </a:defRPr>
            </a:lvl1pPr>
          </a:lstStyle>
          <a:p>
            <a:r>
              <a:rPr lang="en-US"/>
              <a:t>Click icon to add picture</a:t>
            </a:r>
            <a:endParaRPr lang="en-AU"/>
          </a:p>
        </p:txBody>
      </p:sp>
      <p:sp>
        <p:nvSpPr>
          <p:cNvPr id="9" name="Text Placeholder 5">
            <a:extLst>
              <a:ext uri="{FF2B5EF4-FFF2-40B4-BE49-F238E27FC236}">
                <a16:creationId xmlns:a16="http://schemas.microsoft.com/office/drawing/2014/main" id="{C51F0577-889E-484D-915B-1E0288904E0F}"/>
              </a:ext>
            </a:extLst>
          </p:cNvPr>
          <p:cNvSpPr>
            <a:spLocks noGrp="1"/>
          </p:cNvSpPr>
          <p:nvPr>
            <p:ph type="body" sz="quarter" idx="14" hasCustomPrompt="1"/>
          </p:nvPr>
        </p:nvSpPr>
        <p:spPr>
          <a:xfrm>
            <a:off x="658813" y="6005945"/>
            <a:ext cx="2693987" cy="242453"/>
          </a:xfrm>
        </p:spPr>
        <p:txBody>
          <a:bodyPr lIns="0" tIns="0" rIns="0" bIns="0">
            <a:normAutofit/>
          </a:bodyPr>
          <a:lstStyle>
            <a:lvl1pPr marL="0" indent="0">
              <a:buNone/>
              <a:defRPr sz="2000">
                <a:solidFill>
                  <a:srgbClr val="8FA4BA"/>
                </a:solidFill>
              </a:defRPr>
            </a:lvl1pPr>
          </a:lstStyle>
          <a:p>
            <a:pPr lvl="0"/>
            <a:r>
              <a:rPr lang="en-GB"/>
              <a:t>Date</a:t>
            </a:r>
            <a:endParaRPr lang="en-US"/>
          </a:p>
        </p:txBody>
      </p:sp>
    </p:spTree>
    <p:extLst>
      <p:ext uri="{BB962C8B-B14F-4D97-AF65-F5344CB8AC3E}">
        <p14:creationId xmlns:p14="http://schemas.microsoft.com/office/powerpoint/2010/main" val="276639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62D7-6139-6E41-BF02-C4B185D4F2E4}"/>
              </a:ext>
            </a:extLst>
          </p:cNvPr>
          <p:cNvSpPr>
            <a:spLocks noGrp="1"/>
          </p:cNvSpPr>
          <p:nvPr>
            <p:ph type="title" hasCustomPrompt="1"/>
          </p:nvPr>
        </p:nvSpPr>
        <p:spPr>
          <a:xfrm>
            <a:off x="658813" y="620713"/>
            <a:ext cx="9524633" cy="1069975"/>
          </a:xfrm>
        </p:spPr>
        <p:txBody>
          <a:bodyPr/>
          <a:lstStyle>
            <a:lvl1pPr>
              <a:defRPr>
                <a:solidFill>
                  <a:srgbClr val="009FE3"/>
                </a:solidFill>
              </a:defRPr>
            </a:lvl1pPr>
          </a:lstStyle>
          <a:p>
            <a:r>
              <a:rPr lang="en-GB"/>
              <a:t>CLICK TO EDIT MASTER TITLE STYLE</a:t>
            </a:r>
            <a:endParaRPr lang="en-US"/>
          </a:p>
        </p:txBody>
      </p:sp>
      <p:sp>
        <p:nvSpPr>
          <p:cNvPr id="15" name="Slide Number Placeholder 12">
            <a:extLst>
              <a:ext uri="{FF2B5EF4-FFF2-40B4-BE49-F238E27FC236}">
                <a16:creationId xmlns:a16="http://schemas.microsoft.com/office/drawing/2014/main" id="{9D67C622-DB91-E347-BF13-D54FF11DB51D}"/>
              </a:ext>
            </a:extLst>
          </p:cNvPr>
          <p:cNvSpPr>
            <a:spLocks noGrp="1"/>
          </p:cNvSpPr>
          <p:nvPr>
            <p:ph type="sldNum" sz="quarter" idx="4"/>
          </p:nvPr>
        </p:nvSpPr>
        <p:spPr>
          <a:xfrm>
            <a:off x="8861425" y="6356350"/>
            <a:ext cx="2743200" cy="365125"/>
          </a:xfrm>
          <a:prstGeom prst="rect">
            <a:avLst/>
          </a:prstGeom>
        </p:spPr>
        <p:txBody>
          <a:bodyPr vert="horz" lIns="0" tIns="0" rIns="0" bIns="0" rtlCol="0" anchor="b" anchorCtr="0"/>
          <a:lstStyle>
            <a:lvl1pPr algn="r">
              <a:defRPr sz="1200">
                <a:solidFill>
                  <a:srgbClr val="003865"/>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16" name="Footer Placeholder 14">
            <a:extLst>
              <a:ext uri="{FF2B5EF4-FFF2-40B4-BE49-F238E27FC236}">
                <a16:creationId xmlns:a16="http://schemas.microsoft.com/office/drawing/2014/main" id="{E58D3FC0-A1BA-1747-A609-B2925B5EDB9E}"/>
              </a:ext>
            </a:extLst>
          </p:cNvPr>
          <p:cNvSpPr>
            <a:spLocks noGrp="1"/>
          </p:cNvSpPr>
          <p:nvPr>
            <p:ph type="ftr" sz="quarter" idx="3"/>
          </p:nvPr>
        </p:nvSpPr>
        <p:spPr>
          <a:xfrm>
            <a:off x="658812" y="6356350"/>
            <a:ext cx="7852889" cy="365125"/>
          </a:xfrm>
          <a:prstGeom prst="rect">
            <a:avLst/>
          </a:prstGeom>
        </p:spPr>
        <p:txBody>
          <a:bodyPr vert="horz" lIns="0" tIns="0" rIns="0" bIns="0" rtlCol="0" anchor="b" anchorCtr="0"/>
          <a:lstStyle>
            <a:lvl1pPr algn="l">
              <a:defRPr sz="1200">
                <a:solidFill>
                  <a:srgbClr val="003865"/>
                </a:solidFill>
                <a:latin typeface="Arial" panose="020B0604020202020204" pitchFamily="34" charset="0"/>
                <a:cs typeface="Arial" panose="020B0604020202020204" pitchFamily="34" charset="0"/>
              </a:defRPr>
            </a:lvl1pPr>
          </a:lstStyle>
          <a:p>
            <a:endParaRPr lang="en-US"/>
          </a:p>
        </p:txBody>
      </p:sp>
      <p:sp>
        <p:nvSpPr>
          <p:cNvPr id="10" name="Text Placeholder 2">
            <a:extLst>
              <a:ext uri="{FF2B5EF4-FFF2-40B4-BE49-F238E27FC236}">
                <a16:creationId xmlns:a16="http://schemas.microsoft.com/office/drawing/2014/main" id="{26C8BA33-6F2A-204F-BC75-67873E3140B2}"/>
              </a:ext>
            </a:extLst>
          </p:cNvPr>
          <p:cNvSpPr>
            <a:spLocks noGrp="1"/>
          </p:cNvSpPr>
          <p:nvPr>
            <p:ph idx="1"/>
          </p:nvPr>
        </p:nvSpPr>
        <p:spPr>
          <a:xfrm>
            <a:off x="658813" y="2133600"/>
            <a:ext cx="10945811" cy="41036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D0600BD7-658F-C749-BAC7-713AF9D28D78}"/>
              </a:ext>
            </a:extLst>
          </p:cNvPr>
          <p:cNvGrpSpPr/>
          <p:nvPr userDrawn="1"/>
        </p:nvGrpSpPr>
        <p:grpSpPr>
          <a:xfrm>
            <a:off x="10591518" y="0"/>
            <a:ext cx="1202489" cy="944563"/>
            <a:chOff x="10375690" y="296589"/>
            <a:chExt cx="1463731" cy="1149770"/>
          </a:xfrm>
        </p:grpSpPr>
        <p:sp>
          <p:nvSpPr>
            <p:cNvPr id="11" name="Round Single Corner of Rectangle 10">
              <a:extLst>
                <a:ext uri="{FF2B5EF4-FFF2-40B4-BE49-F238E27FC236}">
                  <a16:creationId xmlns:a16="http://schemas.microsoft.com/office/drawing/2014/main" id="{C49A19E8-E4AF-3E43-AEFD-4B482B3889C1}"/>
                </a:ext>
              </a:extLst>
            </p:cNvPr>
            <p:cNvSpPr/>
            <p:nvPr userDrawn="1"/>
          </p:nvSpPr>
          <p:spPr>
            <a:xfrm rot="10800000">
              <a:off x="10375690" y="296589"/>
              <a:ext cx="1463731" cy="1149770"/>
            </a:xfrm>
            <a:prstGeom prst="round1Rect">
              <a:avLst>
                <a:gd name="adj" fmla="val 11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6950EE3-9427-5741-8B35-0540BBBB4F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14815" y="619733"/>
              <a:ext cx="985483" cy="629192"/>
            </a:xfrm>
            <a:prstGeom prst="rect">
              <a:avLst/>
            </a:prstGeom>
          </p:spPr>
        </p:pic>
      </p:grpSp>
    </p:spTree>
    <p:extLst>
      <p:ext uri="{BB962C8B-B14F-4D97-AF65-F5344CB8AC3E}">
        <p14:creationId xmlns:p14="http://schemas.microsoft.com/office/powerpoint/2010/main" val="2957716849"/>
      </p:ext>
    </p:extLst>
  </p:cSld>
  <p:clrMapOvr>
    <a:masterClrMapping/>
  </p:clrMapOvr>
  <p:extLst>
    <p:ext uri="{DCECCB84-F9BA-43D5-87BE-67443E8EF086}">
      <p15:sldGuideLst xmlns:p15="http://schemas.microsoft.com/office/powerpoint/2012/main">
        <p15:guide id="1" orient="horz" pos="33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1EB6-0FC7-0E4A-9590-F8B187D47E7A}"/>
              </a:ext>
            </a:extLst>
          </p:cNvPr>
          <p:cNvSpPr>
            <a:spLocks noGrp="1"/>
          </p:cNvSpPr>
          <p:nvPr>
            <p:ph type="title" hasCustomPrompt="1"/>
          </p:nvPr>
        </p:nvSpPr>
        <p:spPr>
          <a:xfrm>
            <a:off x="658813" y="620713"/>
            <a:ext cx="9524633" cy="1069975"/>
          </a:xfrm>
        </p:spPr>
        <p:txBody>
          <a:bodyPr/>
          <a:lstStyle>
            <a:lvl1pPr>
              <a:defRPr cap="all" baseline="0">
                <a:solidFill>
                  <a:srgbClr val="009FE3"/>
                </a:solidFill>
              </a:defRPr>
            </a:lvl1pPr>
          </a:lstStyle>
          <a:p>
            <a:r>
              <a:rPr lang="en-GB"/>
              <a:t>Click to Edit AGENDA Title</a:t>
            </a:r>
            <a:endParaRPr lang="en-US"/>
          </a:p>
        </p:txBody>
      </p:sp>
      <p:sp>
        <p:nvSpPr>
          <p:cNvPr id="12" name="Text Placeholder 2">
            <a:extLst>
              <a:ext uri="{FF2B5EF4-FFF2-40B4-BE49-F238E27FC236}">
                <a16:creationId xmlns:a16="http://schemas.microsoft.com/office/drawing/2014/main" id="{6475C695-A4A3-6A48-94DC-B780E5F514D2}"/>
              </a:ext>
            </a:extLst>
          </p:cNvPr>
          <p:cNvSpPr>
            <a:spLocks noGrp="1"/>
          </p:cNvSpPr>
          <p:nvPr>
            <p:ph idx="1"/>
          </p:nvPr>
        </p:nvSpPr>
        <p:spPr>
          <a:xfrm>
            <a:off x="658813" y="2133600"/>
            <a:ext cx="10945811" cy="4103687"/>
          </a:xfrm>
          <a:prstGeom prst="rect">
            <a:avLst/>
          </a:prstGeom>
        </p:spPr>
        <p:txBody>
          <a:bodyPr vert="horz" lIns="91440" tIns="45720" rIns="91440" bIns="45720" rtlCol="0">
            <a:normAutofit/>
          </a:bodyPr>
          <a:lstStyle>
            <a:lvl1pPr marL="514800" indent="-514350">
              <a:buFont typeface="+mj-lt"/>
              <a:buAutoNum type="arabicPeriod"/>
              <a:defRPr/>
            </a:lvl1pPr>
            <a:lvl2pPr marL="820800">
              <a:defRPr/>
            </a:lvl2pPr>
            <a:lvl3pPr marL="1087200">
              <a:defRPr/>
            </a:lvl3pPr>
            <a:lvl4pPr marL="1317600">
              <a:defRPr/>
            </a:lvl4pPr>
            <a:lvl5pPr marL="1548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9D63B1C8-5206-0C48-91F5-335945AA50E7}"/>
              </a:ext>
            </a:extLst>
          </p:cNvPr>
          <p:cNvSpPr>
            <a:spLocks noGrp="1"/>
          </p:cNvSpPr>
          <p:nvPr>
            <p:ph type="sldNum" sz="quarter" idx="4"/>
          </p:nvPr>
        </p:nvSpPr>
        <p:spPr>
          <a:xfrm>
            <a:off x="8861425" y="6356350"/>
            <a:ext cx="2743200" cy="365125"/>
          </a:xfrm>
          <a:prstGeom prst="rect">
            <a:avLst/>
          </a:prstGeom>
        </p:spPr>
        <p:txBody>
          <a:bodyPr vert="horz" lIns="0" tIns="0" rIns="0" bIns="0" rtlCol="0" anchor="b" anchorCtr="0"/>
          <a:lstStyle>
            <a:lvl1pPr algn="r">
              <a:defRPr sz="1200">
                <a:solidFill>
                  <a:srgbClr val="003865"/>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14" name="Footer Placeholder 14">
            <a:extLst>
              <a:ext uri="{FF2B5EF4-FFF2-40B4-BE49-F238E27FC236}">
                <a16:creationId xmlns:a16="http://schemas.microsoft.com/office/drawing/2014/main" id="{35A2C110-312E-EA49-90FF-1E0C0047C130}"/>
              </a:ext>
            </a:extLst>
          </p:cNvPr>
          <p:cNvSpPr>
            <a:spLocks noGrp="1"/>
          </p:cNvSpPr>
          <p:nvPr>
            <p:ph type="ftr" sz="quarter" idx="3"/>
          </p:nvPr>
        </p:nvSpPr>
        <p:spPr>
          <a:xfrm>
            <a:off x="658812" y="6356350"/>
            <a:ext cx="7852889" cy="365125"/>
          </a:xfrm>
          <a:prstGeom prst="rect">
            <a:avLst/>
          </a:prstGeom>
        </p:spPr>
        <p:txBody>
          <a:bodyPr vert="horz" lIns="0" tIns="0" rIns="0" bIns="0" rtlCol="0" anchor="b" anchorCtr="0"/>
          <a:lstStyle>
            <a:lvl1pPr algn="l">
              <a:defRPr sz="1200">
                <a:solidFill>
                  <a:srgbClr val="003865"/>
                </a:solidFill>
                <a:latin typeface="Arial" panose="020B0604020202020204" pitchFamily="34" charset="0"/>
                <a:cs typeface="Arial" panose="020B0604020202020204" pitchFamily="34" charset="0"/>
              </a:defRPr>
            </a:lvl1pPr>
          </a:lstStyle>
          <a:p>
            <a:endParaRPr lang="en-US"/>
          </a:p>
        </p:txBody>
      </p:sp>
      <p:grpSp>
        <p:nvGrpSpPr>
          <p:cNvPr id="9" name="Group 8">
            <a:extLst>
              <a:ext uri="{FF2B5EF4-FFF2-40B4-BE49-F238E27FC236}">
                <a16:creationId xmlns:a16="http://schemas.microsoft.com/office/drawing/2014/main" id="{6082FE5F-F889-A94E-856D-02B2F0556A36}"/>
              </a:ext>
            </a:extLst>
          </p:cNvPr>
          <p:cNvGrpSpPr/>
          <p:nvPr userDrawn="1"/>
        </p:nvGrpSpPr>
        <p:grpSpPr>
          <a:xfrm>
            <a:off x="10591518" y="0"/>
            <a:ext cx="1202489" cy="944563"/>
            <a:chOff x="10375690" y="296589"/>
            <a:chExt cx="1463731" cy="1149770"/>
          </a:xfrm>
        </p:grpSpPr>
        <p:sp>
          <p:nvSpPr>
            <p:cNvPr id="10" name="Round Single Corner of Rectangle 9">
              <a:extLst>
                <a:ext uri="{FF2B5EF4-FFF2-40B4-BE49-F238E27FC236}">
                  <a16:creationId xmlns:a16="http://schemas.microsoft.com/office/drawing/2014/main" id="{667DE965-DA8B-9F4E-B232-8B770FEA4410}"/>
                </a:ext>
              </a:extLst>
            </p:cNvPr>
            <p:cNvSpPr/>
            <p:nvPr userDrawn="1"/>
          </p:nvSpPr>
          <p:spPr>
            <a:xfrm rot="10800000">
              <a:off x="10375690" y="296589"/>
              <a:ext cx="1463731" cy="1149770"/>
            </a:xfrm>
            <a:prstGeom prst="round1Rect">
              <a:avLst>
                <a:gd name="adj" fmla="val 11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2DA3738-B391-B34E-B03C-A5126039AE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14815" y="619733"/>
              <a:ext cx="985483" cy="629192"/>
            </a:xfrm>
            <a:prstGeom prst="rect">
              <a:avLst/>
            </a:prstGeom>
          </p:spPr>
        </p:pic>
      </p:grpSp>
    </p:spTree>
    <p:extLst>
      <p:ext uri="{BB962C8B-B14F-4D97-AF65-F5344CB8AC3E}">
        <p14:creationId xmlns:p14="http://schemas.microsoft.com/office/powerpoint/2010/main" val="388474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reaker">
    <p:bg>
      <p:bgPr>
        <a:solidFill>
          <a:srgbClr val="009FE3">
            <a:alpha val="25000"/>
          </a:srgbClr>
        </a:solidFill>
        <a:effectLst/>
      </p:bgPr>
    </p:bg>
    <p:spTree>
      <p:nvGrpSpPr>
        <p:cNvPr id="1" name=""/>
        <p:cNvGrpSpPr/>
        <p:nvPr/>
      </p:nvGrpSpPr>
      <p:grpSpPr>
        <a:xfrm>
          <a:off x="0" y="0"/>
          <a:ext cx="0" cy="0"/>
          <a:chOff x="0" y="0"/>
          <a:chExt cx="0" cy="0"/>
        </a:xfrm>
      </p:grpSpPr>
      <p:sp>
        <p:nvSpPr>
          <p:cNvPr id="7" name="Slide Number Placeholder 12">
            <a:extLst>
              <a:ext uri="{FF2B5EF4-FFF2-40B4-BE49-F238E27FC236}">
                <a16:creationId xmlns:a16="http://schemas.microsoft.com/office/drawing/2014/main" id="{A6747698-E967-784B-A62F-06DAA00DC7D0}"/>
              </a:ext>
            </a:extLst>
          </p:cNvPr>
          <p:cNvSpPr>
            <a:spLocks noGrp="1"/>
          </p:cNvSpPr>
          <p:nvPr>
            <p:ph type="sldNum" sz="quarter" idx="4"/>
          </p:nvPr>
        </p:nvSpPr>
        <p:spPr>
          <a:xfrm>
            <a:off x="8861425" y="6356350"/>
            <a:ext cx="2743200" cy="365125"/>
          </a:xfrm>
          <a:prstGeom prst="rect">
            <a:avLst/>
          </a:prstGeom>
        </p:spPr>
        <p:txBody>
          <a:bodyPr vert="horz" lIns="0" tIns="0" rIns="0" bIns="0" rtlCol="0" anchor="b" anchorCtr="0"/>
          <a:lstStyle>
            <a:lvl1pPr algn="r">
              <a:defRPr sz="1200">
                <a:solidFill>
                  <a:srgbClr val="003865"/>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9" name="Footer Placeholder 14">
            <a:extLst>
              <a:ext uri="{FF2B5EF4-FFF2-40B4-BE49-F238E27FC236}">
                <a16:creationId xmlns:a16="http://schemas.microsoft.com/office/drawing/2014/main" id="{B4084078-BB92-7D43-9231-43816961328E}"/>
              </a:ext>
            </a:extLst>
          </p:cNvPr>
          <p:cNvSpPr>
            <a:spLocks noGrp="1"/>
          </p:cNvSpPr>
          <p:nvPr>
            <p:ph type="ftr" sz="quarter" idx="3"/>
          </p:nvPr>
        </p:nvSpPr>
        <p:spPr>
          <a:xfrm>
            <a:off x="658812" y="6356350"/>
            <a:ext cx="7852889" cy="365125"/>
          </a:xfrm>
          <a:prstGeom prst="rect">
            <a:avLst/>
          </a:prstGeom>
        </p:spPr>
        <p:txBody>
          <a:bodyPr vert="horz" lIns="0" tIns="0" rIns="0" bIns="0" rtlCol="0" anchor="b" anchorCtr="0"/>
          <a:lstStyle>
            <a:lvl1pPr algn="l">
              <a:defRPr sz="1200">
                <a:solidFill>
                  <a:srgbClr val="003865"/>
                </a:solidFill>
                <a:latin typeface="Arial" panose="020B0604020202020204" pitchFamily="34" charset="0"/>
                <a:cs typeface="Arial" panose="020B0604020202020204" pitchFamily="34" charset="0"/>
              </a:defRPr>
            </a:lvl1pPr>
          </a:lstStyle>
          <a:p>
            <a:endParaRPr lang="en-US"/>
          </a:p>
        </p:txBody>
      </p:sp>
      <p:sp>
        <p:nvSpPr>
          <p:cNvPr id="10" name="Title 1">
            <a:extLst>
              <a:ext uri="{FF2B5EF4-FFF2-40B4-BE49-F238E27FC236}">
                <a16:creationId xmlns:a16="http://schemas.microsoft.com/office/drawing/2014/main" id="{E0635A47-1DE5-6E40-A0BC-05A7C13D03BB}"/>
              </a:ext>
            </a:extLst>
          </p:cNvPr>
          <p:cNvSpPr>
            <a:spLocks noGrp="1"/>
          </p:cNvSpPr>
          <p:nvPr>
            <p:ph type="ctrTitle" hasCustomPrompt="1"/>
          </p:nvPr>
        </p:nvSpPr>
        <p:spPr>
          <a:xfrm>
            <a:off x="658813" y="1695292"/>
            <a:ext cx="8923494" cy="4466955"/>
          </a:xfrm>
        </p:spPr>
        <p:txBody>
          <a:bodyPr anchor="t" anchorCtr="0">
            <a:normAutofit/>
          </a:bodyPr>
          <a:lstStyle>
            <a:lvl1pPr algn="l">
              <a:lnSpc>
                <a:spcPts val="7000"/>
              </a:lnSpc>
              <a:defRPr sz="7000">
                <a:solidFill>
                  <a:srgbClr val="009FE3"/>
                </a:solidFill>
              </a:defRPr>
            </a:lvl1pPr>
          </a:lstStyle>
          <a:p>
            <a:r>
              <a:rPr lang="en-GB"/>
              <a:t>CLICK TO ADD BREAKER TITLE</a:t>
            </a:r>
            <a:endParaRPr lang="en-US"/>
          </a:p>
        </p:txBody>
      </p:sp>
      <p:sp>
        <p:nvSpPr>
          <p:cNvPr id="11" name="Subtitle 2">
            <a:extLst>
              <a:ext uri="{FF2B5EF4-FFF2-40B4-BE49-F238E27FC236}">
                <a16:creationId xmlns:a16="http://schemas.microsoft.com/office/drawing/2014/main" id="{FB73F495-7385-CA47-86C7-2255EC61C079}"/>
              </a:ext>
            </a:extLst>
          </p:cNvPr>
          <p:cNvSpPr>
            <a:spLocks noGrp="1"/>
          </p:cNvSpPr>
          <p:nvPr>
            <p:ph type="subTitle" idx="1"/>
          </p:nvPr>
        </p:nvSpPr>
        <p:spPr>
          <a:xfrm>
            <a:off x="658813" y="620713"/>
            <a:ext cx="6104724" cy="482613"/>
          </a:xfrm>
        </p:spPr>
        <p:txBody>
          <a:bodyPr lIns="0" tIns="0" rIns="0" bIns="0" anchor="t" anchorCtr="0">
            <a:normAutofit/>
          </a:bodyPr>
          <a:lstStyle>
            <a:lvl1pPr marL="0" indent="0" algn="l">
              <a:buNone/>
              <a:defRPr sz="2800">
                <a:solidFill>
                  <a:srgbClr val="00386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2" name="Group 11">
            <a:extLst>
              <a:ext uri="{FF2B5EF4-FFF2-40B4-BE49-F238E27FC236}">
                <a16:creationId xmlns:a16="http://schemas.microsoft.com/office/drawing/2014/main" id="{0BE580E0-5DC5-FA45-BD54-B81E8BF9D9B1}"/>
              </a:ext>
            </a:extLst>
          </p:cNvPr>
          <p:cNvGrpSpPr/>
          <p:nvPr userDrawn="1"/>
        </p:nvGrpSpPr>
        <p:grpSpPr>
          <a:xfrm>
            <a:off x="10591518" y="0"/>
            <a:ext cx="1202489" cy="944563"/>
            <a:chOff x="10375690" y="296589"/>
            <a:chExt cx="1463731" cy="1149770"/>
          </a:xfrm>
        </p:grpSpPr>
        <p:sp>
          <p:nvSpPr>
            <p:cNvPr id="13" name="Round Single Corner of Rectangle 12">
              <a:extLst>
                <a:ext uri="{FF2B5EF4-FFF2-40B4-BE49-F238E27FC236}">
                  <a16:creationId xmlns:a16="http://schemas.microsoft.com/office/drawing/2014/main" id="{6BCBFB4B-C557-F64E-9C32-30F930B9C86F}"/>
                </a:ext>
              </a:extLst>
            </p:cNvPr>
            <p:cNvSpPr/>
            <p:nvPr userDrawn="1"/>
          </p:nvSpPr>
          <p:spPr>
            <a:xfrm rot="10800000">
              <a:off x="10375690" y="296589"/>
              <a:ext cx="1463731" cy="1149770"/>
            </a:xfrm>
            <a:prstGeom prst="round1Rect">
              <a:avLst>
                <a:gd name="adj" fmla="val 11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5FF8BC7-1118-3641-A086-3F21AF7124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14815" y="619733"/>
              <a:ext cx="985483" cy="629192"/>
            </a:xfrm>
            <a:prstGeom prst="rect">
              <a:avLst/>
            </a:prstGeom>
          </p:spPr>
        </p:pic>
      </p:grpSp>
    </p:spTree>
    <p:extLst>
      <p:ext uri="{BB962C8B-B14F-4D97-AF65-F5344CB8AC3E}">
        <p14:creationId xmlns:p14="http://schemas.microsoft.com/office/powerpoint/2010/main" val="20124408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reaker">
    <p:bg>
      <p:bgPr>
        <a:solidFill>
          <a:srgbClr val="003865">
            <a:alpha val="15000"/>
          </a:srgb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9EE6D9-2707-D440-AD55-5603AF592B9E}"/>
              </a:ext>
            </a:extLst>
          </p:cNvPr>
          <p:cNvSpPr>
            <a:spLocks noGrp="1"/>
          </p:cNvSpPr>
          <p:nvPr>
            <p:ph type="ctrTitle" hasCustomPrompt="1"/>
          </p:nvPr>
        </p:nvSpPr>
        <p:spPr>
          <a:xfrm>
            <a:off x="658813" y="1695292"/>
            <a:ext cx="8923494" cy="4466955"/>
          </a:xfrm>
        </p:spPr>
        <p:txBody>
          <a:bodyPr anchor="t" anchorCtr="0">
            <a:normAutofit/>
          </a:bodyPr>
          <a:lstStyle>
            <a:lvl1pPr algn="l">
              <a:lnSpc>
                <a:spcPts val="7000"/>
              </a:lnSpc>
              <a:defRPr sz="7000">
                <a:solidFill>
                  <a:srgbClr val="003865"/>
                </a:solidFill>
              </a:defRPr>
            </a:lvl1pPr>
          </a:lstStyle>
          <a:p>
            <a:r>
              <a:rPr lang="en-GB"/>
              <a:t>CLICK TO ADD BREAKER TITLE</a:t>
            </a:r>
            <a:endParaRPr lang="en-US"/>
          </a:p>
        </p:txBody>
      </p:sp>
      <p:sp>
        <p:nvSpPr>
          <p:cNvPr id="6" name="Subtitle 2">
            <a:extLst>
              <a:ext uri="{FF2B5EF4-FFF2-40B4-BE49-F238E27FC236}">
                <a16:creationId xmlns:a16="http://schemas.microsoft.com/office/drawing/2014/main" id="{12690F12-52DC-464E-A91F-B876455F8FC5}"/>
              </a:ext>
            </a:extLst>
          </p:cNvPr>
          <p:cNvSpPr>
            <a:spLocks noGrp="1"/>
          </p:cNvSpPr>
          <p:nvPr>
            <p:ph type="subTitle" idx="1"/>
          </p:nvPr>
        </p:nvSpPr>
        <p:spPr>
          <a:xfrm>
            <a:off x="658813" y="620713"/>
            <a:ext cx="6104724" cy="482613"/>
          </a:xfrm>
        </p:spPr>
        <p:txBody>
          <a:bodyPr lIns="0" tIns="0" rIns="0" bIns="0" anchor="t" anchorCtr="0">
            <a:normAutofit/>
          </a:bodyPr>
          <a:lstStyle>
            <a:lvl1pPr marL="0" indent="0" algn="l">
              <a:buNone/>
              <a:defRPr sz="2800">
                <a:solidFill>
                  <a:srgbClr val="009F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12">
            <a:extLst>
              <a:ext uri="{FF2B5EF4-FFF2-40B4-BE49-F238E27FC236}">
                <a16:creationId xmlns:a16="http://schemas.microsoft.com/office/drawing/2014/main" id="{8D739F86-31A2-6A4A-95B3-A56C6EF46914}"/>
              </a:ext>
            </a:extLst>
          </p:cNvPr>
          <p:cNvSpPr>
            <a:spLocks noGrp="1"/>
          </p:cNvSpPr>
          <p:nvPr>
            <p:ph type="sldNum" sz="quarter" idx="4"/>
          </p:nvPr>
        </p:nvSpPr>
        <p:spPr>
          <a:xfrm>
            <a:off x="8861425" y="6356350"/>
            <a:ext cx="2743200" cy="365125"/>
          </a:xfrm>
          <a:prstGeom prst="rect">
            <a:avLst/>
          </a:prstGeom>
        </p:spPr>
        <p:txBody>
          <a:bodyPr vert="horz" lIns="0" tIns="0" rIns="0" bIns="0" rtlCol="0" anchor="b" anchorCtr="0"/>
          <a:lstStyle>
            <a:lvl1pPr algn="r">
              <a:defRPr sz="1200">
                <a:solidFill>
                  <a:srgbClr val="003865"/>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9" name="Footer Placeholder 14">
            <a:extLst>
              <a:ext uri="{FF2B5EF4-FFF2-40B4-BE49-F238E27FC236}">
                <a16:creationId xmlns:a16="http://schemas.microsoft.com/office/drawing/2014/main" id="{51A24518-870C-4847-B347-E2C17BB204CC}"/>
              </a:ext>
            </a:extLst>
          </p:cNvPr>
          <p:cNvSpPr>
            <a:spLocks noGrp="1"/>
          </p:cNvSpPr>
          <p:nvPr>
            <p:ph type="ftr" sz="quarter" idx="3"/>
          </p:nvPr>
        </p:nvSpPr>
        <p:spPr>
          <a:xfrm>
            <a:off x="658812" y="6356350"/>
            <a:ext cx="7852889" cy="365125"/>
          </a:xfrm>
          <a:prstGeom prst="rect">
            <a:avLst/>
          </a:prstGeom>
        </p:spPr>
        <p:txBody>
          <a:bodyPr vert="horz" lIns="0" tIns="0" rIns="0" bIns="0" rtlCol="0" anchor="b" anchorCtr="0"/>
          <a:lstStyle>
            <a:lvl1pPr algn="l">
              <a:defRPr sz="1200">
                <a:solidFill>
                  <a:srgbClr val="003865"/>
                </a:solidFill>
                <a:latin typeface="Arial" panose="020B0604020202020204" pitchFamily="34" charset="0"/>
                <a:cs typeface="Arial" panose="020B0604020202020204" pitchFamily="34" charset="0"/>
              </a:defRPr>
            </a:lvl1pPr>
          </a:lstStyle>
          <a:p>
            <a:endParaRPr lang="en-US"/>
          </a:p>
        </p:txBody>
      </p:sp>
      <p:grpSp>
        <p:nvGrpSpPr>
          <p:cNvPr id="13" name="Group 12">
            <a:extLst>
              <a:ext uri="{FF2B5EF4-FFF2-40B4-BE49-F238E27FC236}">
                <a16:creationId xmlns:a16="http://schemas.microsoft.com/office/drawing/2014/main" id="{88DD8E85-F1FE-874F-B734-A3F663296381}"/>
              </a:ext>
            </a:extLst>
          </p:cNvPr>
          <p:cNvGrpSpPr/>
          <p:nvPr userDrawn="1"/>
        </p:nvGrpSpPr>
        <p:grpSpPr>
          <a:xfrm>
            <a:off x="10591518" y="0"/>
            <a:ext cx="1202489" cy="944563"/>
            <a:chOff x="10375690" y="296589"/>
            <a:chExt cx="1463731" cy="1149770"/>
          </a:xfrm>
        </p:grpSpPr>
        <p:sp>
          <p:nvSpPr>
            <p:cNvPr id="14" name="Round Single Corner of Rectangle 13">
              <a:extLst>
                <a:ext uri="{FF2B5EF4-FFF2-40B4-BE49-F238E27FC236}">
                  <a16:creationId xmlns:a16="http://schemas.microsoft.com/office/drawing/2014/main" id="{CB230A6E-ED37-4E48-B2AC-6B9CD4094000}"/>
                </a:ext>
              </a:extLst>
            </p:cNvPr>
            <p:cNvSpPr/>
            <p:nvPr userDrawn="1"/>
          </p:nvSpPr>
          <p:spPr>
            <a:xfrm rot="10800000">
              <a:off x="10375690" y="296589"/>
              <a:ext cx="1463731" cy="1149770"/>
            </a:xfrm>
            <a:prstGeom prst="round1Rect">
              <a:avLst>
                <a:gd name="adj" fmla="val 11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76B21A1-D678-CD40-B3CA-54D194820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14815" y="619733"/>
              <a:ext cx="985483" cy="629192"/>
            </a:xfrm>
            <a:prstGeom prst="rect">
              <a:avLst/>
            </a:prstGeom>
          </p:spPr>
        </p:pic>
      </p:grpSp>
    </p:spTree>
    <p:extLst>
      <p:ext uri="{BB962C8B-B14F-4D97-AF65-F5344CB8AC3E}">
        <p14:creationId xmlns:p14="http://schemas.microsoft.com/office/powerpoint/2010/main" val="15453843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reaker">
    <p:bg>
      <p:bgPr>
        <a:solidFill>
          <a:srgbClr val="FFFFFF"/>
        </a:solidFill>
        <a:effectLst/>
      </p:bgPr>
    </p:bg>
    <p:spTree>
      <p:nvGrpSpPr>
        <p:cNvPr id="1" name=""/>
        <p:cNvGrpSpPr/>
        <p:nvPr/>
      </p:nvGrpSpPr>
      <p:grpSpPr>
        <a:xfrm>
          <a:off x="0" y="0"/>
          <a:ext cx="0" cy="0"/>
          <a:chOff x="0" y="0"/>
          <a:chExt cx="0" cy="0"/>
        </a:xfrm>
      </p:grpSpPr>
      <p:sp>
        <p:nvSpPr>
          <p:cNvPr id="9" name="Slide Number Placeholder 12">
            <a:extLst>
              <a:ext uri="{FF2B5EF4-FFF2-40B4-BE49-F238E27FC236}">
                <a16:creationId xmlns:a16="http://schemas.microsoft.com/office/drawing/2014/main" id="{38A9D2F1-8D84-1C4A-AAE9-A45FE1431400}"/>
              </a:ext>
            </a:extLst>
          </p:cNvPr>
          <p:cNvSpPr>
            <a:spLocks noGrp="1"/>
          </p:cNvSpPr>
          <p:nvPr>
            <p:ph type="sldNum" sz="quarter" idx="4"/>
          </p:nvPr>
        </p:nvSpPr>
        <p:spPr>
          <a:xfrm>
            <a:off x="8861425" y="6356350"/>
            <a:ext cx="2743200" cy="365125"/>
          </a:xfrm>
          <a:prstGeom prst="rect">
            <a:avLst/>
          </a:prstGeom>
        </p:spPr>
        <p:txBody>
          <a:bodyPr vert="horz" lIns="0" tIns="0" rIns="0" bIns="0" rtlCol="0" anchor="b" anchorCtr="0"/>
          <a:lstStyle>
            <a:lvl1pPr algn="r">
              <a:defRPr sz="1200">
                <a:solidFill>
                  <a:srgbClr val="003865"/>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10" name="Footer Placeholder 14">
            <a:extLst>
              <a:ext uri="{FF2B5EF4-FFF2-40B4-BE49-F238E27FC236}">
                <a16:creationId xmlns:a16="http://schemas.microsoft.com/office/drawing/2014/main" id="{F02D20AE-91DF-344B-89DB-C60B0175F438}"/>
              </a:ext>
            </a:extLst>
          </p:cNvPr>
          <p:cNvSpPr>
            <a:spLocks noGrp="1"/>
          </p:cNvSpPr>
          <p:nvPr>
            <p:ph type="ftr" sz="quarter" idx="3"/>
          </p:nvPr>
        </p:nvSpPr>
        <p:spPr>
          <a:xfrm>
            <a:off x="658812" y="6356350"/>
            <a:ext cx="7852889" cy="365125"/>
          </a:xfrm>
          <a:prstGeom prst="rect">
            <a:avLst/>
          </a:prstGeom>
        </p:spPr>
        <p:txBody>
          <a:bodyPr vert="horz" lIns="0" tIns="0" rIns="0" bIns="0" rtlCol="0" anchor="b" anchorCtr="0"/>
          <a:lstStyle>
            <a:lvl1pPr algn="l">
              <a:defRPr sz="1200">
                <a:solidFill>
                  <a:srgbClr val="003865"/>
                </a:solidFill>
                <a:latin typeface="Arial" panose="020B0604020202020204" pitchFamily="34" charset="0"/>
                <a:cs typeface="Arial" panose="020B0604020202020204" pitchFamily="34" charset="0"/>
              </a:defRPr>
            </a:lvl1pPr>
          </a:lstStyle>
          <a:p>
            <a:endParaRPr lang="en-US"/>
          </a:p>
        </p:txBody>
      </p:sp>
      <p:sp>
        <p:nvSpPr>
          <p:cNvPr id="8" name="Title 1">
            <a:extLst>
              <a:ext uri="{FF2B5EF4-FFF2-40B4-BE49-F238E27FC236}">
                <a16:creationId xmlns:a16="http://schemas.microsoft.com/office/drawing/2014/main" id="{BE7ED46E-A7F9-804A-9CAA-1BAFC33460ED}"/>
              </a:ext>
            </a:extLst>
          </p:cNvPr>
          <p:cNvSpPr>
            <a:spLocks noGrp="1"/>
          </p:cNvSpPr>
          <p:nvPr>
            <p:ph type="ctrTitle" hasCustomPrompt="1"/>
          </p:nvPr>
        </p:nvSpPr>
        <p:spPr>
          <a:xfrm>
            <a:off x="658813" y="1695292"/>
            <a:ext cx="8923494" cy="4466955"/>
          </a:xfrm>
        </p:spPr>
        <p:txBody>
          <a:bodyPr anchor="t" anchorCtr="0">
            <a:normAutofit/>
          </a:bodyPr>
          <a:lstStyle>
            <a:lvl1pPr algn="l">
              <a:lnSpc>
                <a:spcPts val="7000"/>
              </a:lnSpc>
              <a:defRPr sz="7000">
                <a:solidFill>
                  <a:srgbClr val="009FE3"/>
                </a:solidFill>
              </a:defRPr>
            </a:lvl1pPr>
          </a:lstStyle>
          <a:p>
            <a:r>
              <a:rPr lang="en-GB"/>
              <a:t>CLICK TO ADD BREAKER TITLE</a:t>
            </a:r>
            <a:endParaRPr lang="en-US"/>
          </a:p>
        </p:txBody>
      </p:sp>
      <p:sp>
        <p:nvSpPr>
          <p:cNvPr id="11" name="Subtitle 2">
            <a:extLst>
              <a:ext uri="{FF2B5EF4-FFF2-40B4-BE49-F238E27FC236}">
                <a16:creationId xmlns:a16="http://schemas.microsoft.com/office/drawing/2014/main" id="{93C9B862-A33C-2146-A672-E13618CDEA49}"/>
              </a:ext>
            </a:extLst>
          </p:cNvPr>
          <p:cNvSpPr>
            <a:spLocks noGrp="1"/>
          </p:cNvSpPr>
          <p:nvPr>
            <p:ph type="subTitle" idx="1"/>
          </p:nvPr>
        </p:nvSpPr>
        <p:spPr>
          <a:xfrm>
            <a:off x="658813" y="620713"/>
            <a:ext cx="6104724" cy="482613"/>
          </a:xfrm>
        </p:spPr>
        <p:txBody>
          <a:bodyPr lIns="0" tIns="0" rIns="0" bIns="0" anchor="t" anchorCtr="0">
            <a:normAutofit/>
          </a:bodyPr>
          <a:lstStyle>
            <a:lvl1pPr marL="0" indent="0" algn="l">
              <a:buNone/>
              <a:defRPr sz="2800">
                <a:solidFill>
                  <a:srgbClr val="00386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8" name="Group 17">
            <a:extLst>
              <a:ext uri="{FF2B5EF4-FFF2-40B4-BE49-F238E27FC236}">
                <a16:creationId xmlns:a16="http://schemas.microsoft.com/office/drawing/2014/main" id="{E2BC0FCE-127E-1349-9BBC-7CD9AD4BCDDE}"/>
              </a:ext>
            </a:extLst>
          </p:cNvPr>
          <p:cNvGrpSpPr/>
          <p:nvPr userDrawn="1"/>
        </p:nvGrpSpPr>
        <p:grpSpPr>
          <a:xfrm>
            <a:off x="10591518" y="0"/>
            <a:ext cx="1202489" cy="944563"/>
            <a:chOff x="10375690" y="296589"/>
            <a:chExt cx="1463731" cy="1149770"/>
          </a:xfrm>
        </p:grpSpPr>
        <p:sp>
          <p:nvSpPr>
            <p:cNvPr id="19" name="Round Single Corner of Rectangle 18">
              <a:extLst>
                <a:ext uri="{FF2B5EF4-FFF2-40B4-BE49-F238E27FC236}">
                  <a16:creationId xmlns:a16="http://schemas.microsoft.com/office/drawing/2014/main" id="{354AB832-A708-9243-BE40-5D113654DC71}"/>
                </a:ext>
              </a:extLst>
            </p:cNvPr>
            <p:cNvSpPr/>
            <p:nvPr userDrawn="1"/>
          </p:nvSpPr>
          <p:spPr>
            <a:xfrm rot="10800000">
              <a:off x="10375690" y="296589"/>
              <a:ext cx="1463731" cy="1149770"/>
            </a:xfrm>
            <a:prstGeom prst="round1Rect">
              <a:avLst>
                <a:gd name="adj" fmla="val 11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29D3292-A4C3-9B45-A43C-D72CBB38E2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14815" y="619733"/>
              <a:ext cx="985483" cy="629192"/>
            </a:xfrm>
            <a:prstGeom prst="rect">
              <a:avLst/>
            </a:prstGeom>
          </p:spPr>
        </p:pic>
      </p:grpSp>
    </p:spTree>
    <p:extLst>
      <p:ext uri="{BB962C8B-B14F-4D97-AF65-F5344CB8AC3E}">
        <p14:creationId xmlns:p14="http://schemas.microsoft.com/office/powerpoint/2010/main" val="354366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B739F-A201-5A46-841B-EB5D357D8174}"/>
              </a:ext>
            </a:extLst>
          </p:cNvPr>
          <p:cNvSpPr>
            <a:spLocks noGrp="1"/>
          </p:cNvSpPr>
          <p:nvPr>
            <p:ph type="title"/>
          </p:nvPr>
        </p:nvSpPr>
        <p:spPr>
          <a:xfrm>
            <a:off x="658813" y="620713"/>
            <a:ext cx="10945811" cy="1069975"/>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64DB07C-4A52-9D49-8861-6CBBF2D4CB95}"/>
              </a:ext>
            </a:extLst>
          </p:cNvPr>
          <p:cNvSpPr>
            <a:spLocks noGrp="1"/>
          </p:cNvSpPr>
          <p:nvPr>
            <p:ph type="body" idx="1"/>
          </p:nvPr>
        </p:nvSpPr>
        <p:spPr>
          <a:xfrm>
            <a:off x="658813" y="2133600"/>
            <a:ext cx="10945811" cy="41036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D8C6330F-6411-1944-B258-1FF9984471EB}"/>
              </a:ext>
            </a:extLst>
          </p:cNvPr>
          <p:cNvSpPr>
            <a:spLocks noGrp="1"/>
          </p:cNvSpPr>
          <p:nvPr>
            <p:ph type="sldNum" sz="quarter" idx="4"/>
          </p:nvPr>
        </p:nvSpPr>
        <p:spPr>
          <a:xfrm>
            <a:off x="8861425" y="6356350"/>
            <a:ext cx="2743200" cy="365125"/>
          </a:xfrm>
          <a:prstGeom prst="rect">
            <a:avLst/>
          </a:prstGeom>
        </p:spPr>
        <p:txBody>
          <a:bodyPr vert="horz" lIns="0" tIns="0" rIns="0" bIns="0" rtlCol="0" anchor="ctr"/>
          <a:lstStyle>
            <a:lvl1pPr algn="r">
              <a:defRPr sz="1200">
                <a:solidFill>
                  <a:srgbClr val="8FA4BA"/>
                </a:solidFill>
                <a:latin typeface="Arial" panose="020B0604020202020204" pitchFamily="34" charset="0"/>
                <a:cs typeface="Arial" panose="020B0604020202020204" pitchFamily="34" charset="0"/>
              </a:defRPr>
            </a:lvl1pPr>
          </a:lstStyle>
          <a:p>
            <a:fld id="{72B34F04-C8F3-714C-9238-6AF0DE5E0406}" type="slidenum">
              <a:rPr lang="en-US" smtClean="0"/>
              <a:pPr/>
              <a:t>‹#›</a:t>
            </a:fld>
            <a:endParaRPr lang="en-US"/>
          </a:p>
        </p:txBody>
      </p:sp>
      <p:sp>
        <p:nvSpPr>
          <p:cNvPr id="15" name="Footer Placeholder 14">
            <a:extLst>
              <a:ext uri="{FF2B5EF4-FFF2-40B4-BE49-F238E27FC236}">
                <a16:creationId xmlns:a16="http://schemas.microsoft.com/office/drawing/2014/main" id="{79342A20-3F61-984E-BA71-526EEFD9059D}"/>
              </a:ext>
            </a:extLst>
          </p:cNvPr>
          <p:cNvSpPr>
            <a:spLocks noGrp="1"/>
          </p:cNvSpPr>
          <p:nvPr>
            <p:ph type="ftr" sz="quarter" idx="3"/>
          </p:nvPr>
        </p:nvSpPr>
        <p:spPr>
          <a:xfrm>
            <a:off x="658813" y="6356350"/>
            <a:ext cx="4114800" cy="365125"/>
          </a:xfrm>
          <a:prstGeom prst="rect">
            <a:avLst/>
          </a:prstGeom>
        </p:spPr>
        <p:txBody>
          <a:bodyPr vert="horz" lIns="0" tIns="0" rIns="0" bIns="0" rtlCol="0" anchor="ctr"/>
          <a:lstStyle>
            <a:lvl1pPr algn="l">
              <a:defRPr sz="1200">
                <a:solidFill>
                  <a:srgbClr val="8FA4BA"/>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62391577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8" r:id="rId4"/>
    <p:sldLayoutId id="2147483664" r:id="rId5"/>
    <p:sldLayoutId id="2147483650" r:id="rId6"/>
    <p:sldLayoutId id="2147483653" r:id="rId7"/>
    <p:sldLayoutId id="2147483656" r:id="rId8"/>
    <p:sldLayoutId id="2147483659" r:id="rId9"/>
    <p:sldLayoutId id="2147483652" r:id="rId10"/>
    <p:sldLayoutId id="2147483665" r:id="rId11"/>
    <p:sldLayoutId id="2147483667" r:id="rId12"/>
    <p:sldLayoutId id="2147483668" r:id="rId13"/>
    <p:sldLayoutId id="2147483669" r:id="rId14"/>
    <p:sldLayoutId id="2147483682" r:id="rId15"/>
  </p:sldLayoutIdLst>
  <p:hf hdr="0" dt="0"/>
  <p:txStyles>
    <p:title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p:titleStyle>
    <p:bodyStyle>
      <a:lvl1pPr marL="302400" indent="-300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03865"/>
          </a:solidFill>
          <a:latin typeface="Arial" panose="020B0604020202020204" pitchFamily="34" charset="0"/>
          <a:ea typeface="+mn-ea"/>
          <a:cs typeface="Arial" panose="020B0604020202020204" pitchFamily="34" charset="0"/>
        </a:defRPr>
      </a:lvl1pPr>
      <a:lvl2pPr marL="604800" indent="-264600" algn="l" defTabSz="914400" rtl="0" eaLnBrk="1" latinLnBrk="0" hangingPunct="1">
        <a:lnSpc>
          <a:spcPct val="90000"/>
        </a:lnSpc>
        <a:spcBef>
          <a:spcPts val="600"/>
        </a:spcBef>
        <a:spcAft>
          <a:spcPts val="600"/>
        </a:spcAft>
        <a:buFont typeface="System Font Regular"/>
        <a:buChar char="–"/>
        <a:defRPr sz="2400" kern="1200">
          <a:solidFill>
            <a:srgbClr val="003865"/>
          </a:solidFill>
          <a:latin typeface="Arial" panose="020B0604020202020204" pitchFamily="34" charset="0"/>
          <a:ea typeface="+mn-ea"/>
          <a:cs typeface="Arial" panose="020B0604020202020204" pitchFamily="34" charset="0"/>
        </a:defRPr>
      </a:lvl2pPr>
      <a:lvl3pPr marL="871200" indent="-228600" algn="l" defTabSz="914400" rtl="0" eaLnBrk="1" latinLnBrk="0" hangingPunct="1">
        <a:lnSpc>
          <a:spcPct val="90000"/>
        </a:lnSpc>
        <a:spcBef>
          <a:spcPts val="600"/>
        </a:spcBef>
        <a:spcAft>
          <a:spcPts val="600"/>
        </a:spcAft>
        <a:buFont typeface="System Font Regular"/>
        <a:buChar char="–"/>
        <a:defRPr sz="2000" kern="1200">
          <a:solidFill>
            <a:srgbClr val="009FE3"/>
          </a:solidFill>
          <a:latin typeface="Arial" panose="020B0604020202020204" pitchFamily="34" charset="0"/>
          <a:ea typeface="+mn-ea"/>
          <a:cs typeface="Arial" panose="020B0604020202020204" pitchFamily="34" charset="0"/>
        </a:defRPr>
      </a:lvl3pPr>
      <a:lvl4pPr marL="11016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4pPr>
      <a:lvl5pPr marL="13320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310" userDrawn="1">
          <p15:clr>
            <a:srgbClr val="F26B43"/>
          </p15:clr>
        </p15:guide>
        <p15:guide id="5" pos="3953" userDrawn="1">
          <p15:clr>
            <a:srgbClr val="F26B43"/>
          </p15:clr>
        </p15:guide>
        <p15:guide id="6" pos="3727" userDrawn="1">
          <p15:clr>
            <a:srgbClr val="F26B43"/>
          </p15:clr>
        </p15:guide>
        <p15:guide id="7" orient="horz" pos="391" userDrawn="1">
          <p15:clr>
            <a:srgbClr val="F26B43"/>
          </p15:clr>
        </p15:guide>
        <p15:guide id="9"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084B3-FB16-47CB-900D-25DB36F14A1B}" type="slidenum">
              <a:rPr lang="en-AU" smtClean="0"/>
              <a:t>‹#›</a:t>
            </a:fld>
            <a:endParaRPr lang="en-AU"/>
          </a:p>
        </p:txBody>
      </p:sp>
    </p:spTree>
    <p:extLst>
      <p:ext uri="{BB962C8B-B14F-4D97-AF65-F5344CB8AC3E}">
        <p14:creationId xmlns:p14="http://schemas.microsoft.com/office/powerpoint/2010/main" val="175683264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7AB6364-F2AC-E544-B99C-7B9AAECB11A6}"/>
              </a:ext>
            </a:extLst>
          </p:cNvPr>
          <p:cNvSpPr>
            <a:spLocks noGrp="1"/>
          </p:cNvSpPr>
          <p:nvPr>
            <p:ph type="ctrTitle"/>
          </p:nvPr>
        </p:nvSpPr>
        <p:spPr>
          <a:xfrm>
            <a:off x="658812" y="1832148"/>
            <a:ext cx="6148387" cy="3412951"/>
          </a:xfrm>
        </p:spPr>
        <p:txBody>
          <a:bodyPr>
            <a:normAutofit/>
          </a:bodyPr>
          <a:lstStyle/>
          <a:p>
            <a:pPr>
              <a:lnSpc>
                <a:spcPct val="107000"/>
              </a:lnSpc>
              <a:spcAft>
                <a:spcPts val="800"/>
              </a:spcAft>
            </a:pPr>
            <a:r>
              <a:rPr lang="en-AU" sz="2000" dirty="0">
                <a:effectLst/>
                <a:latin typeface="Calibri" panose="020F0502020204030204" pitchFamily="34" charset="0"/>
                <a:ea typeface="Calibri" panose="020F0502020204030204" pitchFamily="34" charset="0"/>
                <a:cs typeface="Times New Roman" panose="02020603050405020304" pitchFamily="18" charset="0"/>
              </a:rPr>
              <a:t>Improving access to career support programs for Australian students experiencing disadvantage: </a:t>
            </a:r>
            <a:br>
              <a:rPr lang="en-AU" sz="2000" dirty="0">
                <a:effectLst/>
                <a:latin typeface="Calibri" panose="020F0502020204030204" pitchFamily="34" charset="0"/>
                <a:ea typeface="Calibri" panose="020F0502020204030204" pitchFamily="34" charset="0"/>
                <a:cs typeface="Times New Roman" panose="02020603050405020304" pitchFamily="18" charset="0"/>
              </a:rPr>
            </a:br>
            <a:br>
              <a:rPr lang="en-AU" sz="2000" dirty="0">
                <a:effectLst/>
                <a:latin typeface="Calibri" panose="020F0502020204030204" pitchFamily="34" charset="0"/>
                <a:ea typeface="Calibri" panose="020F0502020204030204" pitchFamily="34" charset="0"/>
                <a:cs typeface="Times New Roman" panose="02020603050405020304" pitchFamily="18" charset="0"/>
              </a:rPr>
            </a:br>
            <a:r>
              <a:rPr lang="en-AU" sz="2000" dirty="0">
                <a:effectLst/>
                <a:latin typeface="Calibri" panose="020F0502020204030204" pitchFamily="34" charset="0"/>
                <a:ea typeface="Calibri" panose="020F0502020204030204" pitchFamily="34" charset="0"/>
                <a:cs typeface="Times New Roman" panose="02020603050405020304" pitchFamily="18" charset="0"/>
              </a:rPr>
              <a:t>Who gets career advice at school, and does it relate to education and employment outcomes?</a:t>
            </a:r>
            <a:br>
              <a:rPr lang="en-AU" sz="2000" dirty="0">
                <a:effectLst/>
                <a:latin typeface="Calibri" panose="020F0502020204030204" pitchFamily="34" charset="0"/>
                <a:ea typeface="Calibri" panose="020F0502020204030204" pitchFamily="34" charset="0"/>
                <a:cs typeface="Times New Roman" panose="02020603050405020304" pitchFamily="18" charset="0"/>
              </a:rPr>
            </a:br>
            <a:br>
              <a:rPr lang="en-AU" sz="2000" dirty="0">
                <a:effectLst/>
                <a:latin typeface="Calibri" panose="020F0502020204030204" pitchFamily="34" charset="0"/>
                <a:ea typeface="Calibri" panose="020F0502020204030204" pitchFamily="34" charset="0"/>
                <a:cs typeface="Times New Roman" panose="02020603050405020304" pitchFamily="18" charset="0"/>
              </a:rPr>
            </a:br>
            <a:r>
              <a:rPr lang="en-AU" sz="2000" dirty="0">
                <a:effectLst/>
                <a:latin typeface="Calibri" panose="020F0502020204030204" pitchFamily="34" charset="0"/>
                <a:ea typeface="Calibri" panose="020F0502020204030204" pitchFamily="34" charset="0"/>
                <a:cs typeface="Times New Roman" panose="02020603050405020304" pitchFamily="18" charset="0"/>
              </a:rPr>
              <a:t>Anne Hamps</a:t>
            </a:r>
            <a:r>
              <a:rPr lang="en-AU" sz="2000" dirty="0">
                <a:latin typeface="Calibri" panose="020F0502020204030204" pitchFamily="34" charset="0"/>
                <a:ea typeface="Calibri" panose="020F0502020204030204" pitchFamily="34" charset="0"/>
                <a:cs typeface="Times New Roman" panose="02020603050405020304" pitchFamily="18" charset="0"/>
              </a:rPr>
              <a:t>hire &amp; Kirsten Hancock</a:t>
            </a:r>
            <a:br>
              <a:rPr lang="en-AU" sz="2000" dirty="0">
                <a:latin typeface="Calibri" panose="020F0502020204030204" pitchFamily="34" charset="0"/>
                <a:ea typeface="Calibri" panose="020F0502020204030204" pitchFamily="34" charset="0"/>
                <a:cs typeface="Times New Roman" panose="02020603050405020304" pitchFamily="18" charset="0"/>
              </a:rPr>
            </a:br>
            <a:r>
              <a:rPr lang="en-AU" sz="2000" dirty="0">
                <a:latin typeface="Calibri" panose="020F0502020204030204" pitchFamily="34" charset="0"/>
                <a:ea typeface="Calibri" panose="020F0502020204030204" pitchFamily="34" charset="0"/>
                <a:cs typeface="Times New Roman" panose="02020603050405020304" pitchFamily="18" charset="0"/>
              </a:rPr>
              <a:t>The smith family, australia</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24">
            <a:extLst>
              <a:ext uri="{FF2B5EF4-FFF2-40B4-BE49-F238E27FC236}">
                <a16:creationId xmlns:a16="http://schemas.microsoft.com/office/drawing/2014/main" id="{2FB96BB0-F4A2-5F4F-AC7F-A6D46DB6964D}"/>
              </a:ext>
            </a:extLst>
          </p:cNvPr>
          <p:cNvSpPr>
            <a:spLocks noGrp="1"/>
          </p:cNvSpPr>
          <p:nvPr>
            <p:ph type="body" sz="quarter" idx="14"/>
          </p:nvPr>
        </p:nvSpPr>
        <p:spPr>
          <a:xfrm>
            <a:off x="658813" y="5397434"/>
            <a:ext cx="5257800" cy="698566"/>
          </a:xfrm>
        </p:spPr>
        <p:txBody>
          <a:bodyPr>
            <a:normAutofit lnSpcReduction="10000"/>
          </a:bodyPr>
          <a:lstStyle/>
          <a:p>
            <a:r>
              <a:rPr lang="en-US" dirty="0"/>
              <a:t>OECD Disrupted Futures Conference</a:t>
            </a:r>
          </a:p>
          <a:p>
            <a:r>
              <a:rPr lang="en-US" dirty="0"/>
              <a:t>October 28, 2021</a:t>
            </a:r>
          </a:p>
        </p:txBody>
      </p:sp>
      <p:pic>
        <p:nvPicPr>
          <p:cNvPr id="5" name="Picture Placeholder 4">
            <a:extLst>
              <a:ext uri="{FF2B5EF4-FFF2-40B4-BE49-F238E27FC236}">
                <a16:creationId xmlns:a16="http://schemas.microsoft.com/office/drawing/2014/main" id="{B7BA5CD6-3C2F-45D0-B188-1F1ED2D263E0}"/>
              </a:ext>
            </a:extLst>
          </p:cNvPr>
          <p:cNvPicPr>
            <a:picLocks noGrp="1" noChangeAspect="1"/>
          </p:cNvPicPr>
          <p:nvPr>
            <p:ph type="pic" sz="quarter" idx="13"/>
          </p:nvPr>
        </p:nvPicPr>
        <p:blipFill>
          <a:blip r:embed="rId3"/>
          <a:srcRect l="6712" r="6712"/>
          <a:stretch>
            <a:fillRect/>
          </a:stretch>
        </p:blipFill>
        <p:spPr>
          <a:xfrm>
            <a:off x="6807199" y="1832148"/>
            <a:ext cx="4883930" cy="3760786"/>
          </a:xfrm>
        </p:spPr>
      </p:pic>
    </p:spTree>
    <p:extLst>
      <p:ext uri="{BB962C8B-B14F-4D97-AF65-F5344CB8AC3E}">
        <p14:creationId xmlns:p14="http://schemas.microsoft.com/office/powerpoint/2010/main" val="1517537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10</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fontScale="92500" lnSpcReduction="10000"/>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Which factors are associated with receiving useful career support? (Adjusted, Year 10 cohort)</a:t>
            </a:r>
          </a:p>
        </p:txBody>
      </p:sp>
      <p:graphicFrame>
        <p:nvGraphicFramePr>
          <p:cNvPr id="2" name="Table 3">
            <a:extLst>
              <a:ext uri="{FF2B5EF4-FFF2-40B4-BE49-F238E27FC236}">
                <a16:creationId xmlns:a16="http://schemas.microsoft.com/office/drawing/2014/main" id="{19539581-534F-4435-8858-55E701A10217}"/>
              </a:ext>
            </a:extLst>
          </p:cNvPr>
          <p:cNvGraphicFramePr>
            <a:graphicFrameLocks noGrp="1"/>
          </p:cNvGraphicFramePr>
          <p:nvPr>
            <p:extLst>
              <p:ext uri="{D42A27DB-BD31-4B8C-83A1-F6EECF244321}">
                <p14:modId xmlns:p14="http://schemas.microsoft.com/office/powerpoint/2010/main" val="2875936289"/>
              </p:ext>
            </p:extLst>
          </p:nvPr>
        </p:nvGraphicFramePr>
        <p:xfrm>
          <a:off x="587376" y="1565275"/>
          <a:ext cx="9699624" cy="4450080"/>
        </p:xfrm>
        <a:graphic>
          <a:graphicData uri="http://schemas.openxmlformats.org/drawingml/2006/table">
            <a:tbl>
              <a:tblPr firstRow="1" bandRow="1">
                <a:tableStyleId>{6E25E649-3F16-4E02-A733-19D2CDBF48F0}</a:tableStyleId>
              </a:tblPr>
              <a:tblGrid>
                <a:gridCol w="3908424">
                  <a:extLst>
                    <a:ext uri="{9D8B030D-6E8A-4147-A177-3AD203B41FA5}">
                      <a16:colId xmlns:a16="http://schemas.microsoft.com/office/drawing/2014/main" val="1273461975"/>
                    </a:ext>
                  </a:extLst>
                </a:gridCol>
                <a:gridCol w="1930400">
                  <a:extLst>
                    <a:ext uri="{9D8B030D-6E8A-4147-A177-3AD203B41FA5}">
                      <a16:colId xmlns:a16="http://schemas.microsoft.com/office/drawing/2014/main" val="1179516667"/>
                    </a:ext>
                  </a:extLst>
                </a:gridCol>
                <a:gridCol w="1930400">
                  <a:extLst>
                    <a:ext uri="{9D8B030D-6E8A-4147-A177-3AD203B41FA5}">
                      <a16:colId xmlns:a16="http://schemas.microsoft.com/office/drawing/2014/main" val="2758404014"/>
                    </a:ext>
                  </a:extLst>
                </a:gridCol>
                <a:gridCol w="1930400">
                  <a:extLst>
                    <a:ext uri="{9D8B030D-6E8A-4147-A177-3AD203B41FA5}">
                      <a16:colId xmlns:a16="http://schemas.microsoft.com/office/drawing/2014/main" val="3021322501"/>
                    </a:ext>
                  </a:extLst>
                </a:gridCol>
              </a:tblGrid>
              <a:tr h="370840">
                <a:tc>
                  <a:txBody>
                    <a:bodyPr/>
                    <a:lstStyle/>
                    <a:p>
                      <a:pPr algn="ctr"/>
                      <a:r>
                        <a:rPr lang="en-AU" sz="1600" dirty="0"/>
                        <a:t>Characteristic</a:t>
                      </a:r>
                    </a:p>
                  </a:txBody>
                  <a:tcPr/>
                </a:tc>
                <a:tc>
                  <a:txBody>
                    <a:bodyPr/>
                    <a:lstStyle/>
                    <a:p>
                      <a:pPr algn="ctr"/>
                      <a:r>
                        <a:rPr lang="en-AU" sz="1600" dirty="0"/>
                        <a:t>No support vs Useful</a:t>
                      </a:r>
                    </a:p>
                    <a:p>
                      <a:pPr algn="ctr"/>
                      <a:endParaRPr lang="en-AU" sz="1600" dirty="0"/>
                    </a:p>
                    <a:p>
                      <a:pPr algn="ctr"/>
                      <a:r>
                        <a:rPr lang="en-AU" sz="1600" dirty="0"/>
                        <a:t>RRR (95% CI)</a:t>
                      </a:r>
                    </a:p>
                  </a:txBody>
                  <a:tcPr/>
                </a:tc>
                <a:tc>
                  <a:txBody>
                    <a:bodyPr/>
                    <a:lstStyle/>
                    <a:p>
                      <a:pPr algn="ctr"/>
                      <a:r>
                        <a:rPr lang="en-AU" sz="1600" dirty="0"/>
                        <a:t>Not useful vs Useful</a:t>
                      </a:r>
                    </a:p>
                    <a:p>
                      <a:pPr algn="ctr"/>
                      <a:endParaRPr lang="en-AU" sz="1600" dirty="0"/>
                    </a:p>
                    <a:p>
                      <a:pPr algn="ctr"/>
                      <a:r>
                        <a:rPr lang="en-AU" sz="1600" dirty="0"/>
                        <a:t>RRR (95% CI)</a:t>
                      </a:r>
                    </a:p>
                  </a:txBody>
                  <a:tcPr/>
                </a:tc>
                <a:tc>
                  <a:txBody>
                    <a:bodyPr/>
                    <a:lstStyle/>
                    <a:p>
                      <a:pPr algn="ctr"/>
                      <a:r>
                        <a:rPr lang="en-AU" sz="1600" dirty="0"/>
                        <a:t>Neither vs </a:t>
                      </a:r>
                    </a:p>
                    <a:p>
                      <a:pPr algn="ctr"/>
                      <a:r>
                        <a:rPr lang="en-AU" sz="1600" dirty="0"/>
                        <a:t>Useful</a:t>
                      </a:r>
                    </a:p>
                    <a:p>
                      <a:pPr algn="ctr"/>
                      <a:endParaRPr lang="en-AU" sz="1600" dirty="0"/>
                    </a:p>
                    <a:p>
                      <a:pPr algn="ctr"/>
                      <a:r>
                        <a:rPr lang="en-AU" sz="1600" dirty="0"/>
                        <a:t>RRR (95% CI)</a:t>
                      </a:r>
                    </a:p>
                  </a:txBody>
                  <a:tcPr/>
                </a:tc>
                <a:extLst>
                  <a:ext uri="{0D108BD9-81ED-4DB2-BD59-A6C34878D82A}">
                    <a16:rowId xmlns:a16="http://schemas.microsoft.com/office/drawing/2014/main" val="3681086416"/>
                  </a:ext>
                </a:extLst>
              </a:tr>
              <a:tr h="370840">
                <a:tc>
                  <a:txBody>
                    <a:bodyPr/>
                    <a:lstStyle/>
                    <a:p>
                      <a:pPr algn="l"/>
                      <a:r>
                        <a:rPr lang="en-AU" sz="1600" dirty="0"/>
                        <a:t>Not at school vs at school</a:t>
                      </a:r>
                    </a:p>
                  </a:txBody>
                  <a:tcPr/>
                </a:tc>
                <a:tc>
                  <a:txBody>
                    <a:bodyPr/>
                    <a:lstStyle/>
                    <a:p>
                      <a:pPr algn="ctr"/>
                      <a:r>
                        <a:rPr lang="en-AU" sz="1600" b="0" dirty="0">
                          <a:solidFill>
                            <a:schemeClr val="accent1">
                              <a:lumMod val="75000"/>
                              <a:lumOff val="25000"/>
                            </a:schemeClr>
                          </a:solidFill>
                        </a:rPr>
                        <a:t>5.9 (3.6–9.5)</a:t>
                      </a:r>
                    </a:p>
                  </a:txBody>
                  <a:tcPr/>
                </a:tc>
                <a:tc>
                  <a:txBody>
                    <a:bodyPr/>
                    <a:lstStyle/>
                    <a:p>
                      <a:pPr algn="ctr"/>
                      <a:r>
                        <a:rPr lang="en-AU" sz="1600" b="0" dirty="0">
                          <a:solidFill>
                            <a:schemeClr val="accent1">
                              <a:lumMod val="75000"/>
                              <a:lumOff val="25000"/>
                            </a:schemeClr>
                          </a:solidFill>
                        </a:rPr>
                        <a:t>2.7 (1.3–5.3)</a:t>
                      </a:r>
                    </a:p>
                  </a:txBody>
                  <a:tcPr/>
                </a:tc>
                <a:tc>
                  <a:txBody>
                    <a:bodyPr/>
                    <a:lstStyle/>
                    <a:p>
                      <a:pPr algn="ctr"/>
                      <a:r>
                        <a:rPr lang="en-AU" sz="1600" b="0" dirty="0">
                          <a:solidFill>
                            <a:schemeClr val="accent1">
                              <a:lumMod val="75000"/>
                              <a:lumOff val="25000"/>
                            </a:schemeClr>
                          </a:solidFill>
                        </a:rPr>
                        <a:t>-</a:t>
                      </a:r>
                    </a:p>
                  </a:txBody>
                  <a:tcPr/>
                </a:tc>
                <a:extLst>
                  <a:ext uri="{0D108BD9-81ED-4DB2-BD59-A6C34878D82A}">
                    <a16:rowId xmlns:a16="http://schemas.microsoft.com/office/drawing/2014/main" val="3658707887"/>
                  </a:ext>
                </a:extLst>
              </a:tr>
              <a:tr h="370840">
                <a:tc>
                  <a:txBody>
                    <a:bodyPr/>
                    <a:lstStyle/>
                    <a:p>
                      <a:pPr algn="l"/>
                      <a:r>
                        <a:rPr lang="en-AU" sz="1600" dirty="0"/>
                        <a:t>Non-Indigenous vs Aboriginal or Torres Strait Islander students</a:t>
                      </a:r>
                    </a:p>
                  </a:txBody>
                  <a:tcPr/>
                </a:tc>
                <a:tc>
                  <a:txBody>
                    <a:bodyPr/>
                    <a:lstStyle/>
                    <a:p>
                      <a:pPr algn="ctr"/>
                      <a:r>
                        <a:rPr lang="en-AU" sz="1600" b="0" dirty="0">
                          <a:solidFill>
                            <a:schemeClr val="accent1">
                              <a:lumMod val="75000"/>
                              <a:lumOff val="25000"/>
                            </a:schemeClr>
                          </a:solidFill>
                        </a:rPr>
                        <a:t>-</a:t>
                      </a:r>
                    </a:p>
                  </a:txBody>
                  <a:tcPr/>
                </a:tc>
                <a:tc>
                  <a:txBody>
                    <a:bodyPr/>
                    <a:lstStyle/>
                    <a:p>
                      <a:pPr algn="ctr"/>
                      <a:r>
                        <a:rPr lang="en-AU" sz="1600" b="0" dirty="0"/>
                        <a:t>-</a:t>
                      </a:r>
                    </a:p>
                  </a:txBody>
                  <a:tcPr/>
                </a:tc>
                <a:tc>
                  <a:txBody>
                    <a:bodyPr/>
                    <a:lstStyle/>
                    <a:p>
                      <a:pPr algn="ctr"/>
                      <a:r>
                        <a:rPr lang="en-AU" sz="1600" b="0" dirty="0">
                          <a:solidFill>
                            <a:schemeClr val="accent1">
                              <a:lumMod val="75000"/>
                              <a:lumOff val="25000"/>
                            </a:schemeClr>
                          </a:solidFill>
                        </a:rPr>
                        <a:t>1.3 (1.0–1.7)</a:t>
                      </a:r>
                    </a:p>
                  </a:txBody>
                  <a:tcPr/>
                </a:tc>
                <a:extLst>
                  <a:ext uri="{0D108BD9-81ED-4DB2-BD59-A6C34878D82A}">
                    <a16:rowId xmlns:a16="http://schemas.microsoft.com/office/drawing/2014/main" val="1061169116"/>
                  </a:ext>
                </a:extLst>
              </a:tr>
              <a:tr h="251900">
                <a:tc>
                  <a:txBody>
                    <a:bodyPr/>
                    <a:lstStyle/>
                    <a:p>
                      <a:pPr algn="l"/>
                      <a:r>
                        <a:rPr lang="en-AU" sz="1600" dirty="0"/>
                        <a:t>Main income from Centrelink vs from family</a:t>
                      </a:r>
                    </a:p>
                  </a:txBody>
                  <a:tcPr/>
                </a:tc>
                <a:tc>
                  <a:txBody>
                    <a:bodyPr/>
                    <a:lstStyle/>
                    <a:p>
                      <a:pPr algn="ctr"/>
                      <a:r>
                        <a:rPr lang="en-AU" sz="1600" b="0" dirty="0">
                          <a:solidFill>
                            <a:schemeClr val="accent1">
                              <a:lumMod val="75000"/>
                              <a:lumOff val="25000"/>
                            </a:schemeClr>
                          </a:solidFill>
                        </a:rPr>
                        <a:t>-</a:t>
                      </a:r>
                    </a:p>
                  </a:txBody>
                  <a:tcPr/>
                </a:tc>
                <a:tc>
                  <a:txBody>
                    <a:bodyPr/>
                    <a:lstStyle/>
                    <a:p>
                      <a:pPr algn="ctr"/>
                      <a:r>
                        <a:rPr lang="en-AU" sz="1600" b="0" dirty="0">
                          <a:solidFill>
                            <a:schemeClr val="accent2">
                              <a:lumMod val="75000"/>
                            </a:schemeClr>
                          </a:solidFill>
                        </a:rPr>
                        <a:t>0.4 (0.2–0.8)</a:t>
                      </a:r>
                    </a:p>
                  </a:txBody>
                  <a:tcPr/>
                </a:tc>
                <a:tc>
                  <a:txBody>
                    <a:bodyPr/>
                    <a:lstStyle/>
                    <a:p>
                      <a:pPr algn="ctr"/>
                      <a:r>
                        <a:rPr lang="en-AU" sz="1600" b="0" dirty="0">
                          <a:solidFill>
                            <a:schemeClr val="accent2">
                              <a:lumMod val="75000"/>
                            </a:schemeClr>
                          </a:solidFill>
                        </a:rPr>
                        <a:t>0.6 (0.4–0.8)</a:t>
                      </a:r>
                    </a:p>
                  </a:txBody>
                  <a:tcPr/>
                </a:tc>
                <a:extLst>
                  <a:ext uri="{0D108BD9-81ED-4DB2-BD59-A6C34878D82A}">
                    <a16:rowId xmlns:a16="http://schemas.microsoft.com/office/drawing/2014/main" val="877118658"/>
                  </a:ext>
                </a:extLst>
              </a:tr>
              <a:tr h="370840">
                <a:tc>
                  <a:txBody>
                    <a:bodyPr/>
                    <a:lstStyle/>
                    <a:p>
                      <a:pPr algn="l"/>
                      <a:r>
                        <a:rPr lang="en-AU" sz="1600" dirty="0"/>
                        <a:t>Medium vs high life satisfaction</a:t>
                      </a:r>
                    </a:p>
                  </a:txBody>
                  <a:tcPr/>
                </a:tc>
                <a:tc>
                  <a:txBody>
                    <a:bodyPr/>
                    <a:lstStyle/>
                    <a:p>
                      <a:pPr algn="ctr"/>
                      <a:r>
                        <a:rPr lang="en-AU" sz="1600" b="0" dirty="0">
                          <a:solidFill>
                            <a:schemeClr val="tx2">
                              <a:lumMod val="75000"/>
                              <a:lumOff val="25000"/>
                            </a:schemeClr>
                          </a:solidFill>
                        </a:rPr>
                        <a:t>2.0 (1.4–2.7)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2.4 (1.5–3.6)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2.0 (1.6–2.5)</a:t>
                      </a:r>
                    </a:p>
                  </a:txBody>
                  <a:tcPr/>
                </a:tc>
                <a:extLst>
                  <a:ext uri="{0D108BD9-81ED-4DB2-BD59-A6C34878D82A}">
                    <a16:rowId xmlns:a16="http://schemas.microsoft.com/office/drawing/2014/main" val="1037040107"/>
                  </a:ext>
                </a:extLst>
              </a:tr>
              <a:tr h="370840">
                <a:tc>
                  <a:txBody>
                    <a:bodyPr/>
                    <a:lstStyle/>
                    <a:p>
                      <a:pPr algn="l"/>
                      <a:r>
                        <a:rPr lang="en-AU" sz="1600" dirty="0"/>
                        <a:t>Low vs high life satisfaction</a:t>
                      </a:r>
                    </a:p>
                  </a:txBody>
                  <a:tcPr/>
                </a:tc>
                <a:tc>
                  <a:txBody>
                    <a:bodyPr/>
                    <a:lstStyle/>
                    <a:p>
                      <a:pPr algn="ctr"/>
                      <a:r>
                        <a:rPr lang="en-AU" sz="1600" b="0" dirty="0">
                          <a:solidFill>
                            <a:schemeClr val="tx2">
                              <a:lumMod val="75000"/>
                              <a:lumOff val="25000"/>
                            </a:schemeClr>
                          </a:solidFill>
                        </a:rPr>
                        <a:t>3.5 (2.1–5.8)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5.3 (2.9–9.8)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3.0 (2.0–4.4)</a:t>
                      </a:r>
                    </a:p>
                  </a:txBody>
                  <a:tcPr/>
                </a:tc>
                <a:extLst>
                  <a:ext uri="{0D108BD9-81ED-4DB2-BD59-A6C34878D82A}">
                    <a16:rowId xmlns:a16="http://schemas.microsoft.com/office/drawing/2014/main" val="2352222340"/>
                  </a:ext>
                </a:extLst>
              </a:tr>
              <a:tr h="370840">
                <a:tc>
                  <a:txBody>
                    <a:bodyPr/>
                    <a:lstStyle/>
                    <a:p>
                      <a:pPr algn="l"/>
                      <a:r>
                        <a:rPr lang="en-AU" sz="1600" dirty="0"/>
                        <a:t>Very good vs Excellent mental health</a:t>
                      </a:r>
                    </a:p>
                  </a:txBody>
                  <a:tcPr/>
                </a:tc>
                <a:tc>
                  <a:txBody>
                    <a:bodyPr/>
                    <a:lstStyle/>
                    <a:p>
                      <a:pPr algn="ctr"/>
                      <a:r>
                        <a:rPr lang="en-AU" sz="1600" b="0" dirty="0">
                          <a:solidFill>
                            <a:schemeClr val="tx2">
                              <a:lumMod val="75000"/>
                              <a:lumOff val="25000"/>
                            </a:schemeClr>
                          </a:solidFill>
                        </a:rPr>
                        <a:t>-</a:t>
                      </a:r>
                    </a:p>
                  </a:txBody>
                  <a:tcPr/>
                </a:tc>
                <a:tc>
                  <a:txBody>
                    <a:bodyPr/>
                    <a:lstStyle/>
                    <a:p>
                      <a:pPr algn="ctr"/>
                      <a:r>
                        <a:rPr lang="en-AU" sz="1600" b="0" dirty="0">
                          <a:solidFill>
                            <a:schemeClr val="tx2">
                              <a:lumMod val="75000"/>
                              <a:lumOff val="25000"/>
                            </a:schemeClr>
                          </a:solidFill>
                        </a:rPr>
                        <a:t>2.8 (1.3–6.0)</a:t>
                      </a:r>
                    </a:p>
                  </a:txBody>
                  <a:tcPr/>
                </a:tc>
                <a:tc>
                  <a:txBody>
                    <a:bodyPr/>
                    <a:lstStyle/>
                    <a:p>
                      <a:pPr algn="ctr"/>
                      <a:endParaRPr lang="en-AU" sz="1600" b="0" dirty="0">
                        <a:solidFill>
                          <a:schemeClr val="tx2">
                            <a:lumMod val="75000"/>
                            <a:lumOff val="25000"/>
                          </a:schemeClr>
                        </a:solidFill>
                      </a:endParaRPr>
                    </a:p>
                  </a:txBody>
                  <a:tcPr/>
                </a:tc>
                <a:extLst>
                  <a:ext uri="{0D108BD9-81ED-4DB2-BD59-A6C34878D82A}">
                    <a16:rowId xmlns:a16="http://schemas.microsoft.com/office/drawing/2014/main" val="203887624"/>
                  </a:ext>
                </a:extLst>
              </a:tr>
              <a:tr h="370840">
                <a:tc>
                  <a:txBody>
                    <a:bodyPr/>
                    <a:lstStyle/>
                    <a:p>
                      <a:pPr algn="l"/>
                      <a:r>
                        <a:rPr lang="en-AU" sz="1600" dirty="0"/>
                        <a:t>Fair/poor vs Excellent general health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2.3 (1.0–5.4)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2">
                            <a:lumMod val="75000"/>
                            <a:lumOff val="25000"/>
                          </a:schemeClr>
                        </a:solidFill>
                      </a:endParaRPr>
                    </a:p>
                  </a:txBody>
                  <a:tcPr/>
                </a:tc>
                <a:extLst>
                  <a:ext uri="{0D108BD9-81ED-4DB2-BD59-A6C34878D82A}">
                    <a16:rowId xmlns:a16="http://schemas.microsoft.com/office/drawing/2014/main" val="2654580653"/>
                  </a:ext>
                </a:extLst>
              </a:tr>
              <a:tr h="370840">
                <a:tc>
                  <a:txBody>
                    <a:bodyPr/>
                    <a:lstStyle/>
                    <a:p>
                      <a:pPr algn="l"/>
                      <a:r>
                        <a:rPr lang="en-AU" sz="1600" dirty="0"/>
                        <a:t>Good vs Excellent general health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1.8 (1.3–2.4)</a:t>
                      </a:r>
                    </a:p>
                  </a:txBody>
                  <a:tcPr/>
                </a:tc>
                <a:extLst>
                  <a:ext uri="{0D108BD9-81ED-4DB2-BD59-A6C34878D82A}">
                    <a16:rowId xmlns:a16="http://schemas.microsoft.com/office/drawing/2014/main" val="1024795650"/>
                  </a:ext>
                </a:extLst>
              </a:tr>
            </a:tbl>
          </a:graphicData>
        </a:graphic>
      </p:graphicFrame>
    </p:spTree>
    <p:extLst>
      <p:ext uri="{BB962C8B-B14F-4D97-AF65-F5344CB8AC3E}">
        <p14:creationId xmlns:p14="http://schemas.microsoft.com/office/powerpoint/2010/main" val="1455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11</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fontScale="85000" lnSpcReduction="10000"/>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Which factors are associated with receiving useful career support? Multinomial logistic regression (Year 12 cohort)</a:t>
            </a:r>
          </a:p>
        </p:txBody>
      </p:sp>
      <p:graphicFrame>
        <p:nvGraphicFramePr>
          <p:cNvPr id="2" name="Table 3">
            <a:extLst>
              <a:ext uri="{FF2B5EF4-FFF2-40B4-BE49-F238E27FC236}">
                <a16:creationId xmlns:a16="http://schemas.microsoft.com/office/drawing/2014/main" id="{19539581-534F-4435-8858-55E701A10217}"/>
              </a:ext>
            </a:extLst>
          </p:cNvPr>
          <p:cNvGraphicFramePr>
            <a:graphicFrameLocks noGrp="1"/>
          </p:cNvGraphicFramePr>
          <p:nvPr>
            <p:extLst>
              <p:ext uri="{D42A27DB-BD31-4B8C-83A1-F6EECF244321}">
                <p14:modId xmlns:p14="http://schemas.microsoft.com/office/powerpoint/2010/main" val="2283132359"/>
              </p:ext>
            </p:extLst>
          </p:nvPr>
        </p:nvGraphicFramePr>
        <p:xfrm>
          <a:off x="587376" y="1565275"/>
          <a:ext cx="9699624" cy="5300345"/>
        </p:xfrm>
        <a:graphic>
          <a:graphicData uri="http://schemas.openxmlformats.org/drawingml/2006/table">
            <a:tbl>
              <a:tblPr firstRow="1" bandRow="1">
                <a:tableStyleId>{6E25E649-3F16-4E02-A733-19D2CDBF48F0}</a:tableStyleId>
              </a:tblPr>
              <a:tblGrid>
                <a:gridCol w="4379735">
                  <a:extLst>
                    <a:ext uri="{9D8B030D-6E8A-4147-A177-3AD203B41FA5}">
                      <a16:colId xmlns:a16="http://schemas.microsoft.com/office/drawing/2014/main" val="1273461975"/>
                    </a:ext>
                  </a:extLst>
                </a:gridCol>
                <a:gridCol w="1459089">
                  <a:extLst>
                    <a:ext uri="{9D8B030D-6E8A-4147-A177-3AD203B41FA5}">
                      <a16:colId xmlns:a16="http://schemas.microsoft.com/office/drawing/2014/main" val="1179516667"/>
                    </a:ext>
                  </a:extLst>
                </a:gridCol>
                <a:gridCol w="1930400">
                  <a:extLst>
                    <a:ext uri="{9D8B030D-6E8A-4147-A177-3AD203B41FA5}">
                      <a16:colId xmlns:a16="http://schemas.microsoft.com/office/drawing/2014/main" val="2758404014"/>
                    </a:ext>
                  </a:extLst>
                </a:gridCol>
                <a:gridCol w="1930400">
                  <a:extLst>
                    <a:ext uri="{9D8B030D-6E8A-4147-A177-3AD203B41FA5}">
                      <a16:colId xmlns:a16="http://schemas.microsoft.com/office/drawing/2014/main" val="3021322501"/>
                    </a:ext>
                  </a:extLst>
                </a:gridCol>
              </a:tblGrid>
              <a:tr h="370840">
                <a:tc>
                  <a:txBody>
                    <a:bodyPr/>
                    <a:lstStyle/>
                    <a:p>
                      <a:pPr algn="ctr"/>
                      <a:r>
                        <a:rPr lang="en-AU" sz="1600" dirty="0"/>
                        <a:t>Characteristic</a:t>
                      </a:r>
                    </a:p>
                  </a:txBody>
                  <a:tcPr/>
                </a:tc>
                <a:tc>
                  <a:txBody>
                    <a:bodyPr/>
                    <a:lstStyle/>
                    <a:p>
                      <a:pPr algn="ctr"/>
                      <a:r>
                        <a:rPr lang="en-AU" sz="1600" dirty="0"/>
                        <a:t>No support vs Useful</a:t>
                      </a:r>
                    </a:p>
                    <a:p>
                      <a:pPr algn="ctr"/>
                      <a:endParaRPr lang="en-AU" sz="1600" dirty="0"/>
                    </a:p>
                    <a:p>
                      <a:pPr algn="ctr"/>
                      <a:r>
                        <a:rPr lang="en-AU" sz="1600" dirty="0"/>
                        <a:t>RRR (95% CI)</a:t>
                      </a:r>
                    </a:p>
                  </a:txBody>
                  <a:tcPr/>
                </a:tc>
                <a:tc>
                  <a:txBody>
                    <a:bodyPr/>
                    <a:lstStyle/>
                    <a:p>
                      <a:pPr algn="ctr"/>
                      <a:r>
                        <a:rPr lang="en-AU" sz="1600" dirty="0"/>
                        <a:t>Not useful vs Useful</a:t>
                      </a:r>
                    </a:p>
                    <a:p>
                      <a:pPr algn="ctr"/>
                      <a:endParaRPr lang="en-AU" sz="1600" dirty="0"/>
                    </a:p>
                    <a:p>
                      <a:pPr algn="ctr"/>
                      <a:r>
                        <a:rPr lang="en-AU" sz="1600" dirty="0"/>
                        <a:t>RRR (95% CI)</a:t>
                      </a:r>
                    </a:p>
                  </a:txBody>
                  <a:tcPr/>
                </a:tc>
                <a:tc>
                  <a:txBody>
                    <a:bodyPr/>
                    <a:lstStyle/>
                    <a:p>
                      <a:pPr algn="ctr"/>
                      <a:r>
                        <a:rPr lang="en-AU" sz="1600" dirty="0"/>
                        <a:t>Neither vs </a:t>
                      </a:r>
                    </a:p>
                    <a:p>
                      <a:pPr algn="ctr"/>
                      <a:r>
                        <a:rPr lang="en-AU" sz="1600" dirty="0"/>
                        <a:t>Useful</a:t>
                      </a:r>
                    </a:p>
                    <a:p>
                      <a:pPr algn="ctr"/>
                      <a:endParaRPr lang="en-AU" sz="1600" dirty="0"/>
                    </a:p>
                    <a:p>
                      <a:pPr algn="ctr"/>
                      <a:r>
                        <a:rPr lang="en-AU" sz="1600" dirty="0"/>
                        <a:t>RRR (95% CI)</a:t>
                      </a:r>
                    </a:p>
                  </a:txBody>
                  <a:tcPr/>
                </a:tc>
                <a:extLst>
                  <a:ext uri="{0D108BD9-81ED-4DB2-BD59-A6C34878D82A}">
                    <a16:rowId xmlns:a16="http://schemas.microsoft.com/office/drawing/2014/main" val="3681086416"/>
                  </a:ext>
                </a:extLst>
              </a:tr>
              <a:tr h="370840">
                <a:tc>
                  <a:txBody>
                    <a:bodyPr/>
                    <a:lstStyle/>
                    <a:p>
                      <a:pPr algn="l"/>
                      <a:r>
                        <a:rPr lang="en-AU" sz="1600" dirty="0"/>
                        <a:t>Did not complete Year 12 vs completed</a:t>
                      </a:r>
                    </a:p>
                  </a:txBody>
                  <a:tcPr/>
                </a:tc>
                <a:tc>
                  <a:txBody>
                    <a:bodyPr/>
                    <a:lstStyle/>
                    <a:p>
                      <a:pPr algn="ctr"/>
                      <a:r>
                        <a:rPr lang="en-AU" sz="1600" b="0" dirty="0">
                          <a:solidFill>
                            <a:schemeClr val="tx2">
                              <a:lumMod val="75000"/>
                              <a:lumOff val="25000"/>
                            </a:schemeClr>
                          </a:solidFill>
                        </a:rPr>
                        <a:t>2.1 (1.3–3.4)</a:t>
                      </a:r>
                    </a:p>
                  </a:txBody>
                  <a:tcPr/>
                </a:tc>
                <a:tc>
                  <a:txBody>
                    <a:bodyPr/>
                    <a:lstStyle/>
                    <a:p>
                      <a:pPr algn="ctr"/>
                      <a:endParaRPr lang="en-AU" sz="1600" b="0" dirty="0">
                        <a:solidFill>
                          <a:schemeClr val="tx2">
                            <a:lumMod val="75000"/>
                            <a:lumOff val="25000"/>
                          </a:schemeClr>
                        </a:solidFill>
                      </a:endParaRPr>
                    </a:p>
                  </a:txBody>
                  <a:tcPr/>
                </a:tc>
                <a:tc>
                  <a:txBody>
                    <a:bodyPr/>
                    <a:lstStyle/>
                    <a:p>
                      <a:pPr algn="ctr"/>
                      <a:endParaRPr lang="en-AU" sz="1600" b="0" dirty="0">
                        <a:solidFill>
                          <a:schemeClr val="tx2">
                            <a:lumMod val="75000"/>
                            <a:lumOff val="25000"/>
                          </a:schemeClr>
                        </a:solidFill>
                      </a:endParaRPr>
                    </a:p>
                  </a:txBody>
                  <a:tcPr/>
                </a:tc>
                <a:extLst>
                  <a:ext uri="{0D108BD9-81ED-4DB2-BD59-A6C34878D82A}">
                    <a16:rowId xmlns:a16="http://schemas.microsoft.com/office/drawing/2014/main" val="3658707887"/>
                  </a:ext>
                </a:extLst>
              </a:tr>
              <a:tr h="370840">
                <a:tc>
                  <a:txBody>
                    <a:bodyPr/>
                    <a:lstStyle/>
                    <a:p>
                      <a:pPr algn="l"/>
                      <a:r>
                        <a:rPr lang="en-AU" sz="1600" dirty="0"/>
                        <a:t>Non-Indigenous vs Aboriginal or Torres Strait Islander students</a:t>
                      </a:r>
                    </a:p>
                  </a:txBody>
                  <a:tcPr/>
                </a:tc>
                <a:tc>
                  <a:txBody>
                    <a:bodyPr/>
                    <a:lstStyle/>
                    <a:p>
                      <a:pPr algn="ctr"/>
                      <a:endParaRPr lang="en-AU" sz="1600" b="0" dirty="0">
                        <a:solidFill>
                          <a:schemeClr val="tx2">
                            <a:lumMod val="75000"/>
                            <a:lumOff val="25000"/>
                          </a:schemeClr>
                        </a:solidFill>
                      </a:endParaRPr>
                    </a:p>
                  </a:txBody>
                  <a:tcPr/>
                </a:tc>
                <a:tc>
                  <a:txBody>
                    <a:bodyPr/>
                    <a:lstStyle/>
                    <a:p>
                      <a:pPr algn="ctr"/>
                      <a:r>
                        <a:rPr lang="en-AU" sz="1600" b="0" dirty="0">
                          <a:solidFill>
                            <a:schemeClr val="tx2">
                              <a:lumMod val="75000"/>
                              <a:lumOff val="25000"/>
                            </a:schemeClr>
                          </a:solidFill>
                        </a:rPr>
                        <a:t>2.3 (1.1–4.7)</a:t>
                      </a:r>
                    </a:p>
                  </a:txBody>
                  <a:tcPr/>
                </a:tc>
                <a:tc>
                  <a:txBody>
                    <a:bodyPr/>
                    <a:lstStyle/>
                    <a:p>
                      <a:pPr algn="ctr"/>
                      <a:endParaRPr lang="en-AU" sz="1600" b="0" dirty="0">
                        <a:solidFill>
                          <a:schemeClr val="tx2">
                            <a:lumMod val="75000"/>
                            <a:lumOff val="25000"/>
                          </a:schemeClr>
                        </a:solidFill>
                      </a:endParaRPr>
                    </a:p>
                  </a:txBody>
                  <a:tcPr/>
                </a:tc>
                <a:extLst>
                  <a:ext uri="{0D108BD9-81ED-4DB2-BD59-A6C34878D82A}">
                    <a16:rowId xmlns:a16="http://schemas.microsoft.com/office/drawing/2014/main" val="1061169116"/>
                  </a:ext>
                </a:extLst>
              </a:tr>
              <a:tr h="251900">
                <a:tc>
                  <a:txBody>
                    <a:bodyPr/>
                    <a:lstStyle/>
                    <a:p>
                      <a:pPr algn="l"/>
                      <a:r>
                        <a:rPr lang="en-AU" sz="1600" dirty="0"/>
                        <a:t>Ever suspended vs never suspended</a:t>
                      </a:r>
                    </a:p>
                  </a:txBody>
                  <a:tcPr/>
                </a:tc>
                <a:tc>
                  <a:txBody>
                    <a:bodyPr/>
                    <a:lstStyle/>
                    <a:p>
                      <a:pPr algn="ctr"/>
                      <a:endParaRPr lang="en-AU" sz="1600" b="0" dirty="0">
                        <a:solidFill>
                          <a:schemeClr val="tx2">
                            <a:lumMod val="75000"/>
                            <a:lumOff val="25000"/>
                          </a:schemeClr>
                        </a:solidFill>
                      </a:endParaRPr>
                    </a:p>
                  </a:txBody>
                  <a:tcPr/>
                </a:tc>
                <a:tc>
                  <a:txBody>
                    <a:bodyPr/>
                    <a:lstStyle/>
                    <a:p>
                      <a:pPr algn="ctr"/>
                      <a:r>
                        <a:rPr lang="en-AU" sz="1600" b="0" dirty="0">
                          <a:solidFill>
                            <a:schemeClr val="tx2">
                              <a:lumMod val="75000"/>
                              <a:lumOff val="25000"/>
                            </a:schemeClr>
                          </a:solidFill>
                        </a:rPr>
                        <a:t>2.1 (1.4–3.4)</a:t>
                      </a:r>
                    </a:p>
                  </a:txBody>
                  <a:tcPr/>
                </a:tc>
                <a:tc>
                  <a:txBody>
                    <a:bodyPr/>
                    <a:lstStyle/>
                    <a:p>
                      <a:pPr algn="ctr"/>
                      <a:endParaRPr lang="en-AU" sz="1600" b="0" dirty="0">
                        <a:solidFill>
                          <a:schemeClr val="tx2">
                            <a:lumMod val="75000"/>
                            <a:lumOff val="25000"/>
                          </a:schemeClr>
                        </a:solidFill>
                      </a:endParaRPr>
                    </a:p>
                  </a:txBody>
                  <a:tcPr/>
                </a:tc>
                <a:extLst>
                  <a:ext uri="{0D108BD9-81ED-4DB2-BD59-A6C34878D82A}">
                    <a16:rowId xmlns:a16="http://schemas.microsoft.com/office/drawing/2014/main" val="877118658"/>
                  </a:ext>
                </a:extLst>
              </a:tr>
              <a:tr h="370840">
                <a:tc>
                  <a:txBody>
                    <a:bodyPr/>
                    <a:lstStyle/>
                    <a:p>
                      <a:pPr algn="l"/>
                      <a:r>
                        <a:rPr lang="en-AU" sz="1600" dirty="0"/>
                        <a:t>Medium vs high life satisfaction</a:t>
                      </a:r>
                    </a:p>
                  </a:txBody>
                  <a:tcPr/>
                </a:tc>
                <a:tc>
                  <a:txBody>
                    <a:bodyPr/>
                    <a:lstStyle/>
                    <a:p>
                      <a:pPr algn="ctr"/>
                      <a:r>
                        <a:rPr lang="en-AU" sz="1600" b="0" dirty="0">
                          <a:solidFill>
                            <a:schemeClr val="tx2">
                              <a:lumMod val="75000"/>
                              <a:lumOff val="25000"/>
                            </a:schemeClr>
                          </a:solidFill>
                        </a:rPr>
                        <a:t>2.1 (1.4–3.3)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2.5 (1.4–4.2)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2.7 (2.0-3.8)</a:t>
                      </a:r>
                    </a:p>
                  </a:txBody>
                  <a:tcPr/>
                </a:tc>
                <a:extLst>
                  <a:ext uri="{0D108BD9-81ED-4DB2-BD59-A6C34878D82A}">
                    <a16:rowId xmlns:a16="http://schemas.microsoft.com/office/drawing/2014/main" val="1037040107"/>
                  </a:ext>
                </a:extLst>
              </a:tr>
              <a:tr h="370840">
                <a:tc>
                  <a:txBody>
                    <a:bodyPr/>
                    <a:lstStyle/>
                    <a:p>
                      <a:pPr algn="l"/>
                      <a:r>
                        <a:rPr lang="en-AU" sz="1600" dirty="0"/>
                        <a:t>Low vs high life satisfaction</a:t>
                      </a:r>
                    </a:p>
                  </a:txBody>
                  <a:tcPr/>
                </a:tc>
                <a:tc>
                  <a:txBody>
                    <a:bodyPr/>
                    <a:lstStyle/>
                    <a:p>
                      <a:pPr algn="ctr"/>
                      <a:r>
                        <a:rPr lang="en-AU" sz="1600" b="0" dirty="0">
                          <a:solidFill>
                            <a:schemeClr val="tx2">
                              <a:lumMod val="75000"/>
                              <a:lumOff val="25000"/>
                            </a:schemeClr>
                          </a:solidFill>
                        </a:rPr>
                        <a:t>4.0 (2.1–7.7)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4.2 (1.9-9.3)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4.1 (2.4-6.9)</a:t>
                      </a:r>
                    </a:p>
                  </a:txBody>
                  <a:tcPr/>
                </a:tc>
                <a:extLst>
                  <a:ext uri="{0D108BD9-81ED-4DB2-BD59-A6C34878D82A}">
                    <a16:rowId xmlns:a16="http://schemas.microsoft.com/office/drawing/2014/main" val="2352222340"/>
                  </a:ext>
                </a:extLst>
              </a:tr>
              <a:tr h="370840">
                <a:tc>
                  <a:txBody>
                    <a:bodyPr/>
                    <a:lstStyle/>
                    <a:p>
                      <a:pPr algn="l"/>
                      <a:r>
                        <a:rPr lang="en-AU" sz="1600" dirty="0"/>
                        <a:t>Poor vs Excellent mental health</a:t>
                      </a:r>
                    </a:p>
                  </a:txBody>
                  <a:tcPr/>
                </a:tc>
                <a:tc>
                  <a:txBody>
                    <a:bodyPr/>
                    <a:lstStyle/>
                    <a:p>
                      <a:pPr algn="ctr"/>
                      <a:r>
                        <a:rPr lang="en-AU" sz="1600" b="0" dirty="0">
                          <a:solidFill>
                            <a:schemeClr val="tx2">
                              <a:lumMod val="75000"/>
                              <a:lumOff val="25000"/>
                            </a:schemeClr>
                          </a:solidFill>
                        </a:rPr>
                        <a:t>3.2 (1.4–7.3)</a:t>
                      </a:r>
                    </a:p>
                  </a:txBody>
                  <a:tcPr/>
                </a:tc>
                <a:tc>
                  <a:txBody>
                    <a:bodyPr/>
                    <a:lstStyle/>
                    <a:p>
                      <a:pPr algn="ctr"/>
                      <a:r>
                        <a:rPr lang="en-AU" sz="1600" b="0" dirty="0">
                          <a:solidFill>
                            <a:schemeClr val="tx2">
                              <a:lumMod val="75000"/>
                              <a:lumOff val="25000"/>
                            </a:schemeClr>
                          </a:solidFill>
                        </a:rPr>
                        <a:t>3.4 (1.2-9.8)</a:t>
                      </a:r>
                    </a:p>
                  </a:txBody>
                  <a:tcPr/>
                </a:tc>
                <a:tc>
                  <a:txBody>
                    <a:bodyPr/>
                    <a:lstStyle/>
                    <a:p>
                      <a:pPr algn="ctr"/>
                      <a:endParaRPr lang="en-AU" sz="1600" b="0" dirty="0">
                        <a:solidFill>
                          <a:schemeClr val="tx2">
                            <a:lumMod val="75000"/>
                            <a:lumOff val="25000"/>
                          </a:schemeClr>
                        </a:solidFill>
                      </a:endParaRPr>
                    </a:p>
                  </a:txBody>
                  <a:tcPr/>
                </a:tc>
                <a:extLst>
                  <a:ext uri="{0D108BD9-81ED-4DB2-BD59-A6C34878D82A}">
                    <a16:rowId xmlns:a16="http://schemas.microsoft.com/office/drawing/2014/main" val="203887624"/>
                  </a:ext>
                </a:extLst>
              </a:tr>
              <a:tr h="433705">
                <a:tc>
                  <a:txBody>
                    <a:bodyPr/>
                    <a:lstStyle/>
                    <a:p>
                      <a:pPr algn="l"/>
                      <a:r>
                        <a:rPr lang="en-AU" sz="1600" dirty="0"/>
                        <a:t>D/E Year 9 English vs A/B grade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2">
                              <a:lumMod val="75000"/>
                              <a:lumOff val="25000"/>
                            </a:schemeClr>
                          </a:solidFill>
                        </a:rPr>
                        <a:t>2.2 (1.2–3.9)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2">
                            <a:lumMod val="75000"/>
                            <a:lumOff val="2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2">
                            <a:lumMod val="75000"/>
                            <a:lumOff val="25000"/>
                          </a:schemeClr>
                        </a:solidFill>
                      </a:endParaRPr>
                    </a:p>
                  </a:txBody>
                  <a:tcPr/>
                </a:tc>
                <a:extLst>
                  <a:ext uri="{0D108BD9-81ED-4DB2-BD59-A6C34878D82A}">
                    <a16:rowId xmlns:a16="http://schemas.microsoft.com/office/drawing/2014/main" val="2654580653"/>
                  </a:ext>
                </a:extLst>
              </a:tr>
              <a:tr h="370840">
                <a:tc>
                  <a:txBody>
                    <a:bodyPr/>
                    <a:lstStyle/>
                    <a:p>
                      <a:pPr algn="l"/>
                      <a:r>
                        <a:rPr lang="en-AU" sz="1600" dirty="0"/>
                        <a:t>School adv: 951-1000 (average-low) vs &lt;900 (low)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lumMod val="75000"/>
                            </a:schemeClr>
                          </a:solidFill>
                        </a:rPr>
                        <a:t>2.7 (1.2-6.1)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lumMod val="75000"/>
                          </a:schemeClr>
                        </a:solidFill>
                      </a:endParaRPr>
                    </a:p>
                  </a:txBody>
                  <a:tcPr/>
                </a:tc>
                <a:extLst>
                  <a:ext uri="{0D108BD9-81ED-4DB2-BD59-A6C34878D82A}">
                    <a16:rowId xmlns:a16="http://schemas.microsoft.com/office/drawing/2014/main" val="2318067947"/>
                  </a:ext>
                </a:extLst>
              </a:tr>
              <a:tr h="370840">
                <a:tc>
                  <a:txBody>
                    <a:bodyPr/>
                    <a:lstStyle/>
                    <a:p>
                      <a:pPr algn="l"/>
                      <a:r>
                        <a:rPr lang="en-AU" sz="1600" dirty="0"/>
                        <a:t>School adv: &gt;1000 (average-high) vs  &lt;900 (low)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lumMod val="75000"/>
                            </a:schemeClr>
                          </a:solidFill>
                        </a:rPr>
                        <a:t>2.7 (1.1-6.5)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lumMod val="75000"/>
                          </a:schemeClr>
                        </a:solidFill>
                      </a:endParaRPr>
                    </a:p>
                  </a:txBody>
                  <a:tcPr/>
                </a:tc>
                <a:extLst>
                  <a:ext uri="{0D108BD9-81ED-4DB2-BD59-A6C34878D82A}">
                    <a16:rowId xmlns:a16="http://schemas.microsoft.com/office/drawing/2014/main" val="1024795650"/>
                  </a:ext>
                </a:extLst>
              </a:tr>
            </a:tbl>
          </a:graphicData>
        </a:graphic>
      </p:graphicFrame>
    </p:spTree>
    <p:extLst>
      <p:ext uri="{BB962C8B-B14F-4D97-AF65-F5344CB8AC3E}">
        <p14:creationId xmlns:p14="http://schemas.microsoft.com/office/powerpoint/2010/main" val="883894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12</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How useful was the career support?</a:t>
            </a:r>
          </a:p>
        </p:txBody>
      </p:sp>
      <p:sp>
        <p:nvSpPr>
          <p:cNvPr id="4" name="TextBox 3">
            <a:extLst>
              <a:ext uri="{FF2B5EF4-FFF2-40B4-BE49-F238E27FC236}">
                <a16:creationId xmlns:a16="http://schemas.microsoft.com/office/drawing/2014/main" id="{314746B1-D1B6-497E-AC4F-092513854019}"/>
              </a:ext>
            </a:extLst>
          </p:cNvPr>
          <p:cNvSpPr txBox="1"/>
          <p:nvPr/>
        </p:nvSpPr>
        <p:spPr>
          <a:xfrm>
            <a:off x="1652587" y="1078915"/>
            <a:ext cx="8886825" cy="646331"/>
          </a:xfrm>
          <a:prstGeom prst="rect">
            <a:avLst/>
          </a:prstGeom>
          <a:noFill/>
        </p:spPr>
        <p:txBody>
          <a:bodyPr wrap="square" rtlCol="0">
            <a:spAutoFit/>
          </a:bodyPr>
          <a:lstStyle/>
          <a:p>
            <a:pPr algn="ctr"/>
            <a:r>
              <a:rPr lang="en-AU" dirty="0"/>
              <a:t>Early school leavers were less likely to receive support or to find any support provided useful</a:t>
            </a:r>
          </a:p>
        </p:txBody>
      </p:sp>
      <p:graphicFrame>
        <p:nvGraphicFramePr>
          <p:cNvPr id="10" name="Chart 9">
            <a:extLst>
              <a:ext uri="{FF2B5EF4-FFF2-40B4-BE49-F238E27FC236}">
                <a16:creationId xmlns:a16="http://schemas.microsoft.com/office/drawing/2014/main" id="{B60119A0-1676-4170-820C-FDF84A64C7E6}"/>
              </a:ext>
            </a:extLst>
          </p:cNvPr>
          <p:cNvGraphicFramePr>
            <a:graphicFrameLocks/>
          </p:cNvGraphicFramePr>
          <p:nvPr>
            <p:extLst>
              <p:ext uri="{D42A27DB-BD31-4B8C-83A1-F6EECF244321}">
                <p14:modId xmlns:p14="http://schemas.microsoft.com/office/powerpoint/2010/main" val="564354617"/>
              </p:ext>
            </p:extLst>
          </p:nvPr>
        </p:nvGraphicFramePr>
        <p:xfrm>
          <a:off x="6176962" y="2680285"/>
          <a:ext cx="5368925" cy="347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49C9972A-94CD-40DD-8F6F-ABFD99B3D3A3}"/>
              </a:ext>
            </a:extLst>
          </p:cNvPr>
          <p:cNvGraphicFramePr>
            <a:graphicFrameLocks/>
          </p:cNvGraphicFramePr>
          <p:nvPr>
            <p:extLst>
              <p:ext uri="{D42A27DB-BD31-4B8C-83A1-F6EECF244321}">
                <p14:modId xmlns:p14="http://schemas.microsoft.com/office/powerpoint/2010/main" val="3797673863"/>
              </p:ext>
            </p:extLst>
          </p:nvPr>
        </p:nvGraphicFramePr>
        <p:xfrm>
          <a:off x="346190" y="2680285"/>
          <a:ext cx="5368925" cy="347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576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13</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How useful was the career support?</a:t>
            </a:r>
          </a:p>
        </p:txBody>
      </p:sp>
      <p:sp>
        <p:nvSpPr>
          <p:cNvPr id="4" name="TextBox 3">
            <a:extLst>
              <a:ext uri="{FF2B5EF4-FFF2-40B4-BE49-F238E27FC236}">
                <a16:creationId xmlns:a16="http://schemas.microsoft.com/office/drawing/2014/main" id="{314746B1-D1B6-497E-AC4F-092513854019}"/>
              </a:ext>
            </a:extLst>
          </p:cNvPr>
          <p:cNvSpPr txBox="1"/>
          <p:nvPr/>
        </p:nvSpPr>
        <p:spPr>
          <a:xfrm>
            <a:off x="1652587" y="1078915"/>
            <a:ext cx="8886825" cy="1477328"/>
          </a:xfrm>
          <a:prstGeom prst="rect">
            <a:avLst/>
          </a:prstGeom>
          <a:noFill/>
        </p:spPr>
        <p:txBody>
          <a:bodyPr wrap="square" rtlCol="0">
            <a:spAutoFit/>
          </a:bodyPr>
          <a:lstStyle/>
          <a:p>
            <a:pPr algn="ctr"/>
            <a:r>
              <a:rPr lang="en-AU" dirty="0"/>
              <a:t>Disadvantaged young people with </a:t>
            </a:r>
            <a:r>
              <a:rPr lang="en-AU" b="1" dirty="0"/>
              <a:t>poorer mental health </a:t>
            </a:r>
            <a:r>
              <a:rPr lang="en-AU" dirty="0"/>
              <a:t>are </a:t>
            </a:r>
            <a:r>
              <a:rPr lang="en-AU" b="1" dirty="0"/>
              <a:t>less likely </a:t>
            </a:r>
            <a:r>
              <a:rPr lang="en-AU" dirty="0"/>
              <a:t>to get career support or to find it useful.</a:t>
            </a:r>
          </a:p>
          <a:p>
            <a:pPr algn="ctr"/>
            <a:endParaRPr lang="en-AU" dirty="0"/>
          </a:p>
          <a:p>
            <a:pPr algn="ctr"/>
            <a:r>
              <a:rPr lang="en-AU" dirty="0"/>
              <a:t>Potentially an area for intervention/improvement – what kind of supports would be more helpful for young people with health or mental health concerns?</a:t>
            </a:r>
          </a:p>
        </p:txBody>
      </p:sp>
      <p:graphicFrame>
        <p:nvGraphicFramePr>
          <p:cNvPr id="6" name="Chart 5">
            <a:extLst>
              <a:ext uri="{FF2B5EF4-FFF2-40B4-BE49-F238E27FC236}">
                <a16:creationId xmlns:a16="http://schemas.microsoft.com/office/drawing/2014/main" id="{9F79C931-9FEE-4AE0-B62C-06848BA69718}"/>
              </a:ext>
            </a:extLst>
          </p:cNvPr>
          <p:cNvGraphicFramePr>
            <a:graphicFrameLocks/>
          </p:cNvGraphicFramePr>
          <p:nvPr>
            <p:extLst>
              <p:ext uri="{D42A27DB-BD31-4B8C-83A1-F6EECF244321}">
                <p14:modId xmlns:p14="http://schemas.microsoft.com/office/powerpoint/2010/main" val="1764269348"/>
              </p:ext>
            </p:extLst>
          </p:nvPr>
        </p:nvGraphicFramePr>
        <p:xfrm>
          <a:off x="2552701" y="2743200"/>
          <a:ext cx="7048500" cy="347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427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14</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fontScale="85000" lnSpcReduction="10000"/>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Is career support at school associated with post-school engagement in employment, education, or training?</a:t>
            </a:r>
          </a:p>
        </p:txBody>
      </p:sp>
      <p:sp>
        <p:nvSpPr>
          <p:cNvPr id="2" name="TextBox 1">
            <a:extLst>
              <a:ext uri="{FF2B5EF4-FFF2-40B4-BE49-F238E27FC236}">
                <a16:creationId xmlns:a16="http://schemas.microsoft.com/office/drawing/2014/main" id="{4E0C43D1-3544-48C0-8BC4-BE8655362E95}"/>
              </a:ext>
            </a:extLst>
          </p:cNvPr>
          <p:cNvSpPr txBox="1"/>
          <p:nvPr/>
        </p:nvSpPr>
        <p:spPr>
          <a:xfrm>
            <a:off x="1178277" y="1558160"/>
            <a:ext cx="9273823" cy="923330"/>
          </a:xfrm>
          <a:prstGeom prst="rect">
            <a:avLst/>
          </a:prstGeom>
          <a:noFill/>
        </p:spPr>
        <p:txBody>
          <a:bodyPr wrap="square" rtlCol="0">
            <a:spAutoFit/>
          </a:bodyPr>
          <a:lstStyle/>
          <a:p>
            <a:r>
              <a:rPr lang="en-AU" dirty="0"/>
              <a:t>Receiving career support at school was not significantly associated with post-secondary outcomes. The usefulness of support was statistically significant, but with unclear interpretation.</a:t>
            </a:r>
          </a:p>
        </p:txBody>
      </p:sp>
      <p:sp>
        <p:nvSpPr>
          <p:cNvPr id="11" name="TextBox 10">
            <a:extLst>
              <a:ext uri="{FF2B5EF4-FFF2-40B4-BE49-F238E27FC236}">
                <a16:creationId xmlns:a16="http://schemas.microsoft.com/office/drawing/2014/main" id="{CFB475DD-0BE7-471E-822B-0AFD7262C6FE}"/>
              </a:ext>
            </a:extLst>
          </p:cNvPr>
          <p:cNvSpPr txBox="1"/>
          <p:nvPr/>
        </p:nvSpPr>
        <p:spPr>
          <a:xfrm>
            <a:off x="1908290" y="6107122"/>
            <a:ext cx="3068699" cy="369332"/>
          </a:xfrm>
          <a:prstGeom prst="rect">
            <a:avLst/>
          </a:prstGeom>
          <a:noFill/>
        </p:spPr>
        <p:txBody>
          <a:bodyPr wrap="square" rtlCol="0">
            <a:spAutoFit/>
          </a:bodyPr>
          <a:lstStyle/>
          <a:p>
            <a:r>
              <a:rPr lang="en-AU" dirty="0"/>
              <a:t>Chi-Square p-value = .077</a:t>
            </a:r>
          </a:p>
        </p:txBody>
      </p:sp>
      <p:graphicFrame>
        <p:nvGraphicFramePr>
          <p:cNvPr id="7" name="Chart 6">
            <a:extLst>
              <a:ext uri="{FF2B5EF4-FFF2-40B4-BE49-F238E27FC236}">
                <a16:creationId xmlns:a16="http://schemas.microsoft.com/office/drawing/2014/main" id="{06C295DD-1726-4EEF-9067-B3FCD443509D}"/>
              </a:ext>
            </a:extLst>
          </p:cNvPr>
          <p:cNvGraphicFramePr>
            <a:graphicFrameLocks/>
          </p:cNvGraphicFramePr>
          <p:nvPr>
            <p:extLst>
              <p:ext uri="{D42A27DB-BD31-4B8C-83A1-F6EECF244321}">
                <p14:modId xmlns:p14="http://schemas.microsoft.com/office/powerpoint/2010/main" val="635057180"/>
              </p:ext>
            </p:extLst>
          </p:nvPr>
        </p:nvGraphicFramePr>
        <p:xfrm>
          <a:off x="6681613" y="2676546"/>
          <a:ext cx="4572000" cy="31115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BD1C99B-3AE3-47CC-B58A-4179A2E27503}"/>
              </a:ext>
            </a:extLst>
          </p:cNvPr>
          <p:cNvSpPr txBox="1"/>
          <p:nvPr/>
        </p:nvSpPr>
        <p:spPr>
          <a:xfrm>
            <a:off x="7026390" y="6107122"/>
            <a:ext cx="3068699" cy="369332"/>
          </a:xfrm>
          <a:prstGeom prst="rect">
            <a:avLst/>
          </a:prstGeom>
          <a:noFill/>
        </p:spPr>
        <p:txBody>
          <a:bodyPr wrap="square" rtlCol="0">
            <a:spAutoFit/>
          </a:bodyPr>
          <a:lstStyle/>
          <a:p>
            <a:r>
              <a:rPr lang="en-AU" dirty="0"/>
              <a:t>Chi-Square p-value = .009</a:t>
            </a:r>
          </a:p>
        </p:txBody>
      </p:sp>
      <p:graphicFrame>
        <p:nvGraphicFramePr>
          <p:cNvPr id="9" name="Chart 8">
            <a:extLst>
              <a:ext uri="{FF2B5EF4-FFF2-40B4-BE49-F238E27FC236}">
                <a16:creationId xmlns:a16="http://schemas.microsoft.com/office/drawing/2014/main" id="{7E1E0831-CF14-4603-93E2-8F60904563D1}"/>
              </a:ext>
            </a:extLst>
          </p:cNvPr>
          <p:cNvGraphicFramePr>
            <a:graphicFrameLocks/>
          </p:cNvGraphicFramePr>
          <p:nvPr>
            <p:extLst>
              <p:ext uri="{D42A27DB-BD31-4B8C-83A1-F6EECF244321}">
                <p14:modId xmlns:p14="http://schemas.microsoft.com/office/powerpoint/2010/main" val="950985175"/>
              </p:ext>
            </p:extLst>
          </p:nvPr>
        </p:nvGraphicFramePr>
        <p:xfrm>
          <a:off x="1490720" y="2708694"/>
          <a:ext cx="4572000" cy="3111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252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15</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fontScale="85000" lnSpcReduction="10000"/>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Is career support at school associated with post-school engagement in employment, education, or training?</a:t>
            </a:r>
          </a:p>
        </p:txBody>
      </p:sp>
      <p:sp>
        <p:nvSpPr>
          <p:cNvPr id="2" name="TextBox 1">
            <a:extLst>
              <a:ext uri="{FF2B5EF4-FFF2-40B4-BE49-F238E27FC236}">
                <a16:creationId xmlns:a16="http://schemas.microsoft.com/office/drawing/2014/main" id="{4E0C43D1-3544-48C0-8BC4-BE8655362E95}"/>
              </a:ext>
            </a:extLst>
          </p:cNvPr>
          <p:cNvSpPr txBox="1"/>
          <p:nvPr/>
        </p:nvSpPr>
        <p:spPr>
          <a:xfrm>
            <a:off x="1518942" y="1540512"/>
            <a:ext cx="8173155" cy="923330"/>
          </a:xfrm>
          <a:prstGeom prst="rect">
            <a:avLst/>
          </a:prstGeom>
          <a:noFill/>
        </p:spPr>
        <p:txBody>
          <a:bodyPr wrap="square" rtlCol="0">
            <a:spAutoFit/>
          </a:bodyPr>
          <a:lstStyle/>
          <a:p>
            <a:pPr algn="ctr"/>
            <a:r>
              <a:rPr lang="en-AU" dirty="0"/>
              <a:t>For those who left school before completing Year 12, full engagement is higher among those who said their career support was useful.</a:t>
            </a:r>
          </a:p>
          <a:p>
            <a:pPr algn="ctr"/>
            <a:r>
              <a:rPr lang="en-AU" dirty="0"/>
              <a:t>A similar, but smaller and non-significant trend for Year 10 cohort</a:t>
            </a:r>
          </a:p>
        </p:txBody>
      </p:sp>
      <p:graphicFrame>
        <p:nvGraphicFramePr>
          <p:cNvPr id="7" name="Chart 6">
            <a:extLst>
              <a:ext uri="{FF2B5EF4-FFF2-40B4-BE49-F238E27FC236}">
                <a16:creationId xmlns:a16="http://schemas.microsoft.com/office/drawing/2014/main" id="{D8781D96-2635-4293-9671-87ACEA4E6790}"/>
              </a:ext>
            </a:extLst>
          </p:cNvPr>
          <p:cNvGraphicFramePr>
            <a:graphicFrameLocks/>
          </p:cNvGraphicFramePr>
          <p:nvPr>
            <p:extLst>
              <p:ext uri="{D42A27DB-BD31-4B8C-83A1-F6EECF244321}">
                <p14:modId xmlns:p14="http://schemas.microsoft.com/office/powerpoint/2010/main" val="2141388002"/>
              </p:ext>
            </p:extLst>
          </p:nvPr>
        </p:nvGraphicFramePr>
        <p:xfrm>
          <a:off x="6435725" y="3149600"/>
          <a:ext cx="45720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70818FE-9FF4-4F02-B882-6D696BF6D630}"/>
              </a:ext>
            </a:extLst>
          </p:cNvPr>
          <p:cNvGraphicFramePr>
            <a:graphicFrameLocks/>
          </p:cNvGraphicFramePr>
          <p:nvPr>
            <p:extLst>
              <p:ext uri="{D42A27DB-BD31-4B8C-83A1-F6EECF244321}">
                <p14:modId xmlns:p14="http://schemas.microsoft.com/office/powerpoint/2010/main" val="466349820"/>
              </p:ext>
            </p:extLst>
          </p:nvPr>
        </p:nvGraphicFramePr>
        <p:xfrm>
          <a:off x="1184276" y="3138311"/>
          <a:ext cx="4572000" cy="281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4951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16</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fontScale="92500" lnSpcReduction="10000"/>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Qualitative study: Experiences of career supports at school are mixed</a:t>
            </a:r>
          </a:p>
        </p:txBody>
      </p:sp>
      <p:sp>
        <p:nvSpPr>
          <p:cNvPr id="7" name="Content Placeholder 8">
            <a:extLst>
              <a:ext uri="{FF2B5EF4-FFF2-40B4-BE49-F238E27FC236}">
                <a16:creationId xmlns:a16="http://schemas.microsoft.com/office/drawing/2014/main" id="{1CF68130-A3F1-4C11-B9C6-BB2010AE9EE9}"/>
              </a:ext>
            </a:extLst>
          </p:cNvPr>
          <p:cNvSpPr>
            <a:spLocks noGrp="1"/>
          </p:cNvSpPr>
          <p:nvPr>
            <p:ph sz="half" idx="2"/>
          </p:nvPr>
        </p:nvSpPr>
        <p:spPr>
          <a:xfrm>
            <a:off x="584667" y="1596396"/>
            <a:ext cx="5902211" cy="4347028"/>
          </a:xfrm>
        </p:spPr>
        <p:txBody>
          <a:bodyPr>
            <a:normAutofit/>
          </a:bodyPr>
          <a:lstStyle/>
          <a:p>
            <a:pPr marL="342900" indent="-342900">
              <a:lnSpc>
                <a:spcPct val="100000"/>
              </a:lnSpc>
              <a:spcBef>
                <a:spcPts val="700"/>
              </a:spcBef>
              <a:spcAft>
                <a:spcPts val="500"/>
              </a:spcAft>
              <a:buClr>
                <a:srgbClr val="E58221"/>
              </a:buClr>
              <a:buSzPct val="125000"/>
              <a:buFontTx/>
              <a:buChar char="-"/>
              <a:defRPr/>
            </a:pPr>
            <a:r>
              <a:rPr lang="en-AU" sz="2000" dirty="0">
                <a:solidFill>
                  <a:srgbClr val="4A4C4B"/>
                </a:solidFill>
                <a:latin typeface="News Gothic Std"/>
                <a:cs typeface="+mn-cs"/>
              </a:rPr>
              <a:t>Young people relied on a mix of supports when making decisions about future pathways. </a:t>
            </a:r>
          </a:p>
          <a:p>
            <a:pPr marL="342900" indent="-342900">
              <a:lnSpc>
                <a:spcPct val="100000"/>
              </a:lnSpc>
              <a:spcBef>
                <a:spcPts val="700"/>
              </a:spcBef>
              <a:spcAft>
                <a:spcPts val="500"/>
              </a:spcAft>
              <a:buClr>
                <a:srgbClr val="E58221"/>
              </a:buClr>
              <a:buSzPct val="125000"/>
              <a:buFontTx/>
              <a:buChar char="-"/>
              <a:defRPr/>
            </a:pPr>
            <a:r>
              <a:rPr lang="en-AU" sz="2000" dirty="0">
                <a:solidFill>
                  <a:srgbClr val="4A4C4B"/>
                </a:solidFill>
                <a:latin typeface="News Gothic Std"/>
                <a:cs typeface="+mn-cs"/>
              </a:rPr>
              <a:t>Schools have an important role to play, but young people saw the value in having discussions with others they trusted to provide sound advice</a:t>
            </a:r>
          </a:p>
          <a:p>
            <a:pPr marL="342900" indent="-342900">
              <a:lnSpc>
                <a:spcPct val="100000"/>
              </a:lnSpc>
              <a:spcBef>
                <a:spcPts val="700"/>
              </a:spcBef>
              <a:spcAft>
                <a:spcPts val="500"/>
              </a:spcAft>
              <a:buClr>
                <a:srgbClr val="E58221"/>
              </a:buClr>
              <a:buSzPct val="125000"/>
              <a:buFontTx/>
              <a:buChar char="-"/>
              <a:defRPr/>
            </a:pPr>
            <a:r>
              <a:rPr lang="en-AU" sz="2000" dirty="0">
                <a:solidFill>
                  <a:srgbClr val="4A4C4B"/>
                </a:solidFill>
                <a:latin typeface="News Gothic Std"/>
                <a:cs typeface="+mn-cs"/>
              </a:rPr>
              <a:t>Many early school leavers expressed that they needed more support while at school</a:t>
            </a:r>
          </a:p>
          <a:p>
            <a:pPr marL="342900" indent="-342900">
              <a:lnSpc>
                <a:spcPct val="100000"/>
              </a:lnSpc>
              <a:spcBef>
                <a:spcPts val="700"/>
              </a:spcBef>
              <a:spcAft>
                <a:spcPts val="500"/>
              </a:spcAft>
              <a:buClr>
                <a:srgbClr val="E58221"/>
              </a:buClr>
              <a:buSzPct val="125000"/>
              <a:buFontTx/>
              <a:buChar char="-"/>
              <a:defRPr/>
            </a:pPr>
            <a:r>
              <a:rPr lang="en-AU" sz="2000" b="1" dirty="0">
                <a:solidFill>
                  <a:srgbClr val="4A4C4B"/>
                </a:solidFill>
                <a:latin typeface="News Gothic Std"/>
                <a:cs typeface="+mn-cs"/>
              </a:rPr>
              <a:t>It’s critical that this support takes the form of a two-way conversation, with the knowledgeable person taking the time to explore what the young person wants to do in life and options for them to achieve their goals</a:t>
            </a:r>
          </a:p>
        </p:txBody>
      </p:sp>
      <p:sp>
        <p:nvSpPr>
          <p:cNvPr id="5" name="Content Placeholder 8">
            <a:extLst>
              <a:ext uri="{FF2B5EF4-FFF2-40B4-BE49-F238E27FC236}">
                <a16:creationId xmlns:a16="http://schemas.microsoft.com/office/drawing/2014/main" id="{CA7EC944-6D97-4ACA-84FA-8A72C0457A12}"/>
              </a:ext>
            </a:extLst>
          </p:cNvPr>
          <p:cNvSpPr txBox="1">
            <a:spLocks/>
          </p:cNvSpPr>
          <p:nvPr/>
        </p:nvSpPr>
        <p:spPr>
          <a:xfrm>
            <a:off x="6486878" y="1451521"/>
            <a:ext cx="5117747" cy="4347028"/>
          </a:xfrm>
          <a:prstGeom prst="rect">
            <a:avLst/>
          </a:prstGeom>
        </p:spPr>
        <p:txBody>
          <a:bodyPr vert="horz" lIns="91440" tIns="45720" rIns="91440" bIns="45720" rtlCol="0">
            <a:normAutofit fontScale="77500" lnSpcReduction="20000"/>
          </a:bodyPr>
          <a:lstStyle>
            <a:lvl1pPr marL="302400" indent="-300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03865"/>
                </a:solidFill>
                <a:latin typeface="Arial" panose="020B0604020202020204" pitchFamily="34" charset="0"/>
                <a:ea typeface="+mn-ea"/>
                <a:cs typeface="Arial" panose="020B0604020202020204" pitchFamily="34" charset="0"/>
              </a:defRPr>
            </a:lvl1pPr>
            <a:lvl2pPr marL="604800" indent="-264600" algn="l" defTabSz="914400" rtl="0" eaLnBrk="1" latinLnBrk="0" hangingPunct="1">
              <a:lnSpc>
                <a:spcPct val="90000"/>
              </a:lnSpc>
              <a:spcBef>
                <a:spcPts val="600"/>
              </a:spcBef>
              <a:spcAft>
                <a:spcPts val="600"/>
              </a:spcAft>
              <a:buFont typeface="System Font Regular"/>
              <a:buChar char="–"/>
              <a:defRPr sz="2400" kern="1200">
                <a:solidFill>
                  <a:srgbClr val="003865"/>
                </a:solidFill>
                <a:latin typeface="Arial" panose="020B0604020202020204" pitchFamily="34" charset="0"/>
                <a:ea typeface="+mn-ea"/>
                <a:cs typeface="Arial" panose="020B0604020202020204" pitchFamily="34" charset="0"/>
              </a:defRPr>
            </a:lvl2pPr>
            <a:lvl3pPr marL="871200" indent="-228600" algn="l" defTabSz="914400" rtl="0" eaLnBrk="1" latinLnBrk="0" hangingPunct="1">
              <a:lnSpc>
                <a:spcPct val="90000"/>
              </a:lnSpc>
              <a:spcBef>
                <a:spcPts val="600"/>
              </a:spcBef>
              <a:spcAft>
                <a:spcPts val="600"/>
              </a:spcAft>
              <a:buFont typeface="System Font Regular"/>
              <a:buChar char="–"/>
              <a:defRPr sz="2000" kern="1200">
                <a:solidFill>
                  <a:srgbClr val="009FE3"/>
                </a:solidFill>
                <a:latin typeface="Arial" panose="020B0604020202020204" pitchFamily="34" charset="0"/>
                <a:ea typeface="+mn-ea"/>
                <a:cs typeface="Arial" panose="020B0604020202020204" pitchFamily="34" charset="0"/>
              </a:defRPr>
            </a:lvl3pPr>
            <a:lvl4pPr marL="11016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4pPr>
            <a:lvl5pPr marL="13320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700"/>
              </a:spcBef>
              <a:spcAft>
                <a:spcPts val="500"/>
              </a:spcAft>
              <a:buClr>
                <a:srgbClr val="E58221"/>
              </a:buClr>
              <a:buSzPct val="125000"/>
              <a:buNone/>
              <a:defRPr/>
            </a:pPr>
            <a:r>
              <a:rPr lang="en-AU" sz="2000" i="1" dirty="0">
                <a:solidFill>
                  <a:srgbClr val="4A4C4B"/>
                </a:solidFill>
                <a:latin typeface="News Gothic Std"/>
                <a:cs typeface="+mn-cs"/>
              </a:rPr>
              <a:t>“My uncle, he’s definitely a bit different at times, but when it comes to serious things like what you want to do in future, he will help you decide, help you talk through it.” </a:t>
            </a:r>
            <a:r>
              <a:rPr lang="en-AU" sz="2000" dirty="0">
                <a:solidFill>
                  <a:srgbClr val="4A4C4B"/>
                </a:solidFill>
                <a:latin typeface="News Gothic Std"/>
                <a:cs typeface="+mn-cs"/>
              </a:rPr>
              <a:t>Jarrod, Indigenous, completed Year 12, employed full-time.</a:t>
            </a: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i="1" dirty="0">
              <a:solidFill>
                <a:srgbClr val="4A4C4B"/>
              </a:solidFill>
              <a:latin typeface="News Gothic Std"/>
              <a:cs typeface="+mn-cs"/>
            </a:endParaRPr>
          </a:p>
          <a:p>
            <a:pPr marL="0" indent="0">
              <a:lnSpc>
                <a:spcPct val="100000"/>
              </a:lnSpc>
              <a:spcBef>
                <a:spcPts val="700"/>
              </a:spcBef>
              <a:spcAft>
                <a:spcPts val="500"/>
              </a:spcAft>
              <a:buClr>
                <a:srgbClr val="E58221"/>
              </a:buClr>
              <a:buSzPct val="125000"/>
              <a:buFont typeface="Arial" panose="020B0604020202020204" pitchFamily="34" charset="0"/>
              <a:buNone/>
              <a:defRPr/>
            </a:pPr>
            <a:r>
              <a:rPr lang="en-AU" sz="2000" i="1" dirty="0">
                <a:solidFill>
                  <a:srgbClr val="4A4C4B"/>
                </a:solidFill>
                <a:latin typeface="News Gothic Std"/>
                <a:cs typeface="+mn-cs"/>
              </a:rPr>
              <a:t>“Just having people understand what the goal is, and why. And then actually helping them create – make a path. Like steps to get there. I had none of that. And it would have been nice to know, oh, maybe we should this course or that course. Helping kids plan that way and work their way around is a huge thing”.  </a:t>
            </a:r>
            <a:r>
              <a:rPr lang="en-AU" sz="2000" dirty="0">
                <a:solidFill>
                  <a:srgbClr val="4A4C4B"/>
                </a:solidFill>
                <a:latin typeface="News Gothic Std"/>
                <a:cs typeface="+mn-cs"/>
              </a:rPr>
              <a:t>Rosie, early school leaver, employed full-time</a:t>
            </a:r>
            <a:r>
              <a:rPr lang="en-AU" sz="2000" i="1" dirty="0">
                <a:solidFill>
                  <a:srgbClr val="4A4C4B"/>
                </a:solidFill>
                <a:latin typeface="News Gothic Std"/>
                <a:cs typeface="+mn-cs"/>
              </a:rPr>
              <a:t>. </a:t>
            </a: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i="1" dirty="0">
              <a:solidFill>
                <a:srgbClr val="4A4C4B"/>
              </a:solidFill>
              <a:latin typeface="News Gothic Std"/>
              <a:cs typeface="+mn-cs"/>
            </a:endParaRPr>
          </a:p>
          <a:p>
            <a:pPr marL="0" indent="0">
              <a:lnSpc>
                <a:spcPct val="100000"/>
              </a:lnSpc>
              <a:spcBef>
                <a:spcPts val="700"/>
              </a:spcBef>
              <a:spcAft>
                <a:spcPts val="500"/>
              </a:spcAft>
              <a:buClr>
                <a:srgbClr val="E58221"/>
              </a:buClr>
              <a:buSzPct val="125000"/>
              <a:buNone/>
              <a:defRPr/>
            </a:pPr>
            <a:r>
              <a:rPr lang="en-AU" sz="2000" i="1" dirty="0">
                <a:solidFill>
                  <a:srgbClr val="4A4C4B"/>
                </a:solidFill>
                <a:latin typeface="News Gothic Std"/>
                <a:cs typeface="+mn-cs"/>
              </a:rPr>
              <a:t>“I wish someone talked to me a bit more about the different certificates and… what’s required for  each one. I think that would have helped me make a better decision on what I was actually studying”. </a:t>
            </a:r>
            <a:r>
              <a:rPr lang="en-AU" sz="2000">
                <a:solidFill>
                  <a:srgbClr val="4A4C4B"/>
                </a:solidFill>
                <a:latin typeface="News Gothic Std"/>
                <a:cs typeface="+mn-cs"/>
              </a:rPr>
              <a:t>Liam, </a:t>
            </a:r>
            <a:r>
              <a:rPr lang="en-AU" sz="2000" dirty="0">
                <a:solidFill>
                  <a:srgbClr val="4A4C4B"/>
                </a:solidFill>
                <a:latin typeface="News Gothic Std"/>
                <a:cs typeface="+mn-cs"/>
              </a:rPr>
              <a:t>completed Year 12, studying part-time</a:t>
            </a:r>
            <a:r>
              <a:rPr lang="en-AU" sz="2000" i="1" dirty="0">
                <a:solidFill>
                  <a:srgbClr val="4A4C4B"/>
                </a:solidFill>
                <a:latin typeface="News Gothic Std"/>
                <a:cs typeface="+mn-cs"/>
              </a:rPr>
              <a:t>.</a:t>
            </a: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i="1" dirty="0">
              <a:solidFill>
                <a:srgbClr val="4A4C4B"/>
              </a:solidFill>
              <a:latin typeface="News Gothic Std"/>
              <a:cs typeface="+mn-cs"/>
            </a:endParaRP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dirty="0">
              <a:solidFill>
                <a:srgbClr val="4A4C4B"/>
              </a:solidFill>
              <a:latin typeface="News Gothic Std"/>
              <a:cs typeface="+mn-cs"/>
            </a:endParaRP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i="1" dirty="0">
              <a:solidFill>
                <a:srgbClr val="4A4C4B"/>
              </a:solidFill>
              <a:latin typeface="News Gothic Std"/>
              <a:cs typeface="+mn-cs"/>
            </a:endParaRPr>
          </a:p>
        </p:txBody>
      </p:sp>
    </p:spTree>
    <p:extLst>
      <p:ext uri="{BB962C8B-B14F-4D97-AF65-F5344CB8AC3E}">
        <p14:creationId xmlns:p14="http://schemas.microsoft.com/office/powerpoint/2010/main" val="3089199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17</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fontScale="85000" lnSpcReduction="10000"/>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Teachers </a:t>
            </a:r>
            <a:r>
              <a:rPr kumimoji="0" lang="en-AU" sz="4000" b="1" u="none" strike="noStrike" kern="1200" cap="none" spc="0" normalizeH="0" baseline="0" noProof="0" dirty="0" err="1">
                <a:ln>
                  <a:noFill/>
                </a:ln>
                <a:solidFill>
                  <a:srgbClr val="003A66"/>
                </a:solidFill>
                <a:effectLst/>
                <a:uLnTx/>
                <a:uFillTx/>
                <a:latin typeface="News Gothic Std"/>
                <a:ea typeface="+mn-ea"/>
                <a:cs typeface="+mn-cs"/>
              </a:rPr>
              <a:t>provid</a:t>
            </a:r>
            <a:r>
              <a:rPr lang="en-AU" sz="4000" cap="none" dirty="0">
                <a:solidFill>
                  <a:srgbClr val="003A66"/>
                </a:solidFill>
                <a:latin typeface="News Gothic Std"/>
                <a:ea typeface="+mn-ea"/>
                <a:cs typeface="+mn-cs"/>
              </a:rPr>
              <a:t>e instrumental support for many young people, but don’t always support varied pathways</a:t>
            </a:r>
            <a:endParaRPr kumimoji="0" lang="en-AU" sz="4000" b="1" u="none" strike="noStrike" kern="1200" cap="none" spc="0" normalizeH="0" baseline="0" noProof="0" dirty="0">
              <a:ln>
                <a:noFill/>
              </a:ln>
              <a:solidFill>
                <a:srgbClr val="003A66"/>
              </a:solidFill>
              <a:effectLst/>
              <a:uLnTx/>
              <a:uFillTx/>
              <a:latin typeface="News Gothic Std"/>
              <a:ea typeface="+mn-ea"/>
              <a:cs typeface="+mn-cs"/>
            </a:endParaRPr>
          </a:p>
        </p:txBody>
      </p:sp>
      <p:sp>
        <p:nvSpPr>
          <p:cNvPr id="7" name="Content Placeholder 8">
            <a:extLst>
              <a:ext uri="{FF2B5EF4-FFF2-40B4-BE49-F238E27FC236}">
                <a16:creationId xmlns:a16="http://schemas.microsoft.com/office/drawing/2014/main" id="{1CF68130-A3F1-4C11-B9C6-BB2010AE9EE9}"/>
              </a:ext>
            </a:extLst>
          </p:cNvPr>
          <p:cNvSpPr>
            <a:spLocks noGrp="1"/>
          </p:cNvSpPr>
          <p:nvPr>
            <p:ph sz="half" idx="2"/>
          </p:nvPr>
        </p:nvSpPr>
        <p:spPr>
          <a:xfrm>
            <a:off x="584667" y="1596396"/>
            <a:ext cx="5206533" cy="4347028"/>
          </a:xfrm>
        </p:spPr>
        <p:txBody>
          <a:bodyPr>
            <a:normAutofit/>
          </a:bodyPr>
          <a:lstStyle/>
          <a:p>
            <a:pPr marL="0" indent="0">
              <a:lnSpc>
                <a:spcPct val="100000"/>
              </a:lnSpc>
              <a:spcBef>
                <a:spcPts val="700"/>
              </a:spcBef>
              <a:spcAft>
                <a:spcPts val="500"/>
              </a:spcAft>
              <a:buClr>
                <a:srgbClr val="E58221"/>
              </a:buClr>
              <a:buSzPct val="125000"/>
              <a:buNone/>
              <a:defRPr/>
            </a:pPr>
            <a:r>
              <a:rPr lang="en-AU" sz="2000" b="1" dirty="0">
                <a:solidFill>
                  <a:srgbClr val="4A4C4B"/>
                </a:solidFill>
                <a:latin typeface="News Gothic Std"/>
                <a:cs typeface="+mn-cs"/>
              </a:rPr>
              <a:t>Teachers can home in on student interests to generate ideas for career pathways, or identify students’ strengths as a way of opening up discussion about future trajectories</a:t>
            </a:r>
          </a:p>
          <a:p>
            <a:pPr marL="0" indent="0">
              <a:lnSpc>
                <a:spcPct val="100000"/>
              </a:lnSpc>
              <a:spcBef>
                <a:spcPts val="700"/>
              </a:spcBef>
              <a:spcAft>
                <a:spcPts val="500"/>
              </a:spcAft>
              <a:buClr>
                <a:srgbClr val="E58221"/>
              </a:buClr>
              <a:buSzPct val="125000"/>
              <a:buNone/>
              <a:defRPr/>
            </a:pPr>
            <a:endParaRPr lang="en-AU" sz="2000" dirty="0">
              <a:solidFill>
                <a:srgbClr val="4A4C4B"/>
              </a:solidFill>
              <a:latin typeface="News Gothic Std"/>
              <a:cs typeface="+mn-cs"/>
            </a:endParaRPr>
          </a:p>
          <a:p>
            <a:pPr marL="0" indent="0">
              <a:lnSpc>
                <a:spcPct val="100000"/>
              </a:lnSpc>
              <a:spcBef>
                <a:spcPts val="700"/>
              </a:spcBef>
              <a:spcAft>
                <a:spcPts val="500"/>
              </a:spcAft>
              <a:buClr>
                <a:srgbClr val="E58221"/>
              </a:buClr>
              <a:buSzPct val="125000"/>
              <a:buNone/>
              <a:defRPr/>
            </a:pPr>
            <a:r>
              <a:rPr lang="en-AU" sz="2000" i="1" dirty="0">
                <a:solidFill>
                  <a:srgbClr val="4A4C4B"/>
                </a:solidFill>
                <a:latin typeface="News Gothic Std"/>
                <a:cs typeface="+mn-cs"/>
              </a:rPr>
              <a:t>“Teachers encouraging me to do whatever it is that I… and being like “Oh, you’re really good at this. Why don’t you look at a career in this?” and stuff like that.” </a:t>
            </a:r>
            <a:r>
              <a:rPr lang="en-AU" sz="2000" dirty="0">
                <a:solidFill>
                  <a:srgbClr val="4A4C4B"/>
                </a:solidFill>
                <a:latin typeface="News Gothic Std"/>
                <a:cs typeface="+mn-cs"/>
              </a:rPr>
              <a:t>Heath, school student.</a:t>
            </a:r>
            <a:endParaRPr lang="en-AU" sz="2000" i="1" dirty="0">
              <a:solidFill>
                <a:srgbClr val="4A4C4B"/>
              </a:solidFill>
              <a:latin typeface="News Gothic Std"/>
              <a:cs typeface="+mn-cs"/>
            </a:endParaRPr>
          </a:p>
        </p:txBody>
      </p:sp>
      <p:sp>
        <p:nvSpPr>
          <p:cNvPr id="6" name="Content Placeholder 8">
            <a:extLst>
              <a:ext uri="{FF2B5EF4-FFF2-40B4-BE49-F238E27FC236}">
                <a16:creationId xmlns:a16="http://schemas.microsoft.com/office/drawing/2014/main" id="{847FA886-FF1C-4543-A97B-48B9EED4D53C}"/>
              </a:ext>
            </a:extLst>
          </p:cNvPr>
          <p:cNvSpPr txBox="1">
            <a:spLocks/>
          </p:cNvSpPr>
          <p:nvPr/>
        </p:nvSpPr>
        <p:spPr>
          <a:xfrm>
            <a:off x="6083300" y="1596396"/>
            <a:ext cx="5206533" cy="4347028"/>
          </a:xfrm>
          <a:prstGeom prst="rect">
            <a:avLst/>
          </a:prstGeom>
        </p:spPr>
        <p:txBody>
          <a:bodyPr vert="horz" lIns="91440" tIns="45720" rIns="91440" bIns="45720" rtlCol="0">
            <a:normAutofit/>
          </a:bodyPr>
          <a:lstStyle>
            <a:lvl1pPr marL="302400" indent="-300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03865"/>
                </a:solidFill>
                <a:latin typeface="Arial" panose="020B0604020202020204" pitchFamily="34" charset="0"/>
                <a:ea typeface="+mn-ea"/>
                <a:cs typeface="Arial" panose="020B0604020202020204" pitchFamily="34" charset="0"/>
              </a:defRPr>
            </a:lvl1pPr>
            <a:lvl2pPr marL="604800" indent="-264600" algn="l" defTabSz="914400" rtl="0" eaLnBrk="1" latinLnBrk="0" hangingPunct="1">
              <a:lnSpc>
                <a:spcPct val="90000"/>
              </a:lnSpc>
              <a:spcBef>
                <a:spcPts val="600"/>
              </a:spcBef>
              <a:spcAft>
                <a:spcPts val="600"/>
              </a:spcAft>
              <a:buFont typeface="System Font Regular"/>
              <a:buChar char="–"/>
              <a:defRPr sz="2400" kern="1200">
                <a:solidFill>
                  <a:srgbClr val="003865"/>
                </a:solidFill>
                <a:latin typeface="Arial" panose="020B0604020202020204" pitchFamily="34" charset="0"/>
                <a:ea typeface="+mn-ea"/>
                <a:cs typeface="Arial" panose="020B0604020202020204" pitchFamily="34" charset="0"/>
              </a:defRPr>
            </a:lvl2pPr>
            <a:lvl3pPr marL="871200" indent="-228600" algn="l" defTabSz="914400" rtl="0" eaLnBrk="1" latinLnBrk="0" hangingPunct="1">
              <a:lnSpc>
                <a:spcPct val="90000"/>
              </a:lnSpc>
              <a:spcBef>
                <a:spcPts val="600"/>
              </a:spcBef>
              <a:spcAft>
                <a:spcPts val="600"/>
              </a:spcAft>
              <a:buFont typeface="System Font Regular"/>
              <a:buChar char="–"/>
              <a:defRPr sz="2000" kern="1200">
                <a:solidFill>
                  <a:srgbClr val="009FE3"/>
                </a:solidFill>
                <a:latin typeface="Arial" panose="020B0604020202020204" pitchFamily="34" charset="0"/>
                <a:ea typeface="+mn-ea"/>
                <a:cs typeface="Arial" panose="020B0604020202020204" pitchFamily="34" charset="0"/>
              </a:defRPr>
            </a:lvl3pPr>
            <a:lvl4pPr marL="11016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4pPr>
            <a:lvl5pPr marL="13320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700"/>
              </a:spcBef>
              <a:spcAft>
                <a:spcPts val="500"/>
              </a:spcAft>
              <a:buClr>
                <a:srgbClr val="E58221"/>
              </a:buClr>
              <a:buSzPct val="125000"/>
              <a:buFont typeface="Arial" panose="020B0604020202020204" pitchFamily="34" charset="0"/>
              <a:buNone/>
              <a:defRPr/>
            </a:pPr>
            <a:r>
              <a:rPr lang="en-AU" sz="2000" b="1" dirty="0">
                <a:solidFill>
                  <a:srgbClr val="4A4C4B"/>
                </a:solidFill>
                <a:latin typeface="News Gothic Std"/>
                <a:cs typeface="+mn-cs"/>
              </a:rPr>
              <a:t>Some found that teachers’ conceptions of success could be rigid and they were unhelpful if students’ career goals diverged from their ideals.</a:t>
            </a: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b="1" dirty="0">
              <a:solidFill>
                <a:srgbClr val="4A4C4B"/>
              </a:solidFill>
              <a:latin typeface="News Gothic Std"/>
              <a:cs typeface="+mn-cs"/>
            </a:endParaRPr>
          </a:p>
          <a:p>
            <a:pPr marL="0" indent="0">
              <a:lnSpc>
                <a:spcPct val="100000"/>
              </a:lnSpc>
              <a:spcBef>
                <a:spcPts val="700"/>
              </a:spcBef>
              <a:spcAft>
                <a:spcPts val="500"/>
              </a:spcAft>
              <a:buClr>
                <a:srgbClr val="E58221"/>
              </a:buClr>
              <a:buSzPct val="125000"/>
              <a:buFont typeface="Arial" panose="020B0604020202020204" pitchFamily="34" charset="0"/>
              <a:buNone/>
              <a:defRPr/>
            </a:pPr>
            <a:r>
              <a:rPr lang="en-AU" sz="2000" dirty="0">
                <a:solidFill>
                  <a:srgbClr val="4A4C4B"/>
                </a:solidFill>
                <a:latin typeface="News Gothic Std"/>
                <a:cs typeface="+mn-cs"/>
              </a:rPr>
              <a:t>“</a:t>
            </a:r>
            <a:r>
              <a:rPr lang="en-AU" sz="2000" i="1" dirty="0">
                <a:solidFill>
                  <a:srgbClr val="4A4C4B"/>
                </a:solidFill>
                <a:latin typeface="News Gothic Std"/>
                <a:cs typeface="+mn-cs"/>
              </a:rPr>
              <a:t>For the six months leading up year 11, they had us doing career opportunities, choosing subjects and things like that. I know they meant well, all the teachers really just point the finger and say ‘Uni, year 11 and 12, that’s the only real way to go’”.  </a:t>
            </a:r>
            <a:r>
              <a:rPr lang="en-AU" sz="2000" dirty="0">
                <a:solidFill>
                  <a:srgbClr val="4A4C4B"/>
                </a:solidFill>
                <a:latin typeface="News Gothic Std"/>
                <a:cs typeface="+mn-cs"/>
              </a:rPr>
              <a:t>Rosie, early school leaver, employed full-time</a:t>
            </a: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b="1" dirty="0">
              <a:solidFill>
                <a:srgbClr val="4A4C4B"/>
              </a:solidFill>
              <a:latin typeface="News Gothic Std"/>
              <a:cs typeface="+mn-cs"/>
            </a:endParaRP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b="1" dirty="0">
              <a:solidFill>
                <a:srgbClr val="4A4C4B"/>
              </a:solidFill>
              <a:latin typeface="News Gothic Std"/>
              <a:cs typeface="+mn-cs"/>
            </a:endParaRPr>
          </a:p>
        </p:txBody>
      </p:sp>
    </p:spTree>
    <p:extLst>
      <p:ext uri="{BB962C8B-B14F-4D97-AF65-F5344CB8AC3E}">
        <p14:creationId xmlns:p14="http://schemas.microsoft.com/office/powerpoint/2010/main" val="191995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18</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Similar comments about career counsellors</a:t>
            </a:r>
          </a:p>
        </p:txBody>
      </p:sp>
      <p:sp>
        <p:nvSpPr>
          <p:cNvPr id="7" name="Content Placeholder 8">
            <a:extLst>
              <a:ext uri="{FF2B5EF4-FFF2-40B4-BE49-F238E27FC236}">
                <a16:creationId xmlns:a16="http://schemas.microsoft.com/office/drawing/2014/main" id="{1CF68130-A3F1-4C11-B9C6-BB2010AE9EE9}"/>
              </a:ext>
            </a:extLst>
          </p:cNvPr>
          <p:cNvSpPr>
            <a:spLocks noGrp="1"/>
          </p:cNvSpPr>
          <p:nvPr>
            <p:ph sz="half" idx="2"/>
          </p:nvPr>
        </p:nvSpPr>
        <p:spPr>
          <a:xfrm>
            <a:off x="731424" y="1730421"/>
            <a:ext cx="5195244" cy="4347028"/>
          </a:xfrm>
        </p:spPr>
        <p:txBody>
          <a:bodyPr>
            <a:normAutofit/>
          </a:bodyPr>
          <a:lstStyle/>
          <a:p>
            <a:pPr marL="0" indent="0">
              <a:lnSpc>
                <a:spcPct val="100000"/>
              </a:lnSpc>
              <a:spcBef>
                <a:spcPts val="700"/>
              </a:spcBef>
              <a:spcAft>
                <a:spcPts val="500"/>
              </a:spcAft>
              <a:buClr>
                <a:srgbClr val="E58221"/>
              </a:buClr>
              <a:buSzPct val="125000"/>
              <a:buNone/>
              <a:defRPr/>
            </a:pPr>
            <a:r>
              <a:rPr lang="en-AU" sz="2000" b="1" dirty="0">
                <a:solidFill>
                  <a:srgbClr val="4A4C4B"/>
                </a:solidFill>
                <a:latin typeface="News Gothic Std"/>
                <a:cs typeface="+mn-cs"/>
              </a:rPr>
              <a:t>For those who utilised career counselling, most found counsellors helpful in thinking about careers that interested them, and then choosing relevant subjects.</a:t>
            </a:r>
          </a:p>
          <a:p>
            <a:pPr marL="0" indent="0">
              <a:lnSpc>
                <a:spcPct val="100000"/>
              </a:lnSpc>
              <a:spcBef>
                <a:spcPts val="700"/>
              </a:spcBef>
              <a:spcAft>
                <a:spcPts val="500"/>
              </a:spcAft>
              <a:buClr>
                <a:srgbClr val="E58221"/>
              </a:buClr>
              <a:buSzPct val="125000"/>
              <a:buNone/>
              <a:defRPr/>
            </a:pPr>
            <a:endParaRPr lang="en-AU" sz="2000" dirty="0">
              <a:solidFill>
                <a:srgbClr val="4A4C4B"/>
              </a:solidFill>
              <a:latin typeface="News Gothic Std"/>
              <a:cs typeface="+mn-cs"/>
            </a:endParaRPr>
          </a:p>
          <a:p>
            <a:pPr marL="0" indent="0">
              <a:lnSpc>
                <a:spcPct val="100000"/>
              </a:lnSpc>
              <a:spcBef>
                <a:spcPts val="700"/>
              </a:spcBef>
              <a:spcAft>
                <a:spcPts val="500"/>
              </a:spcAft>
              <a:buClr>
                <a:srgbClr val="E58221"/>
              </a:buClr>
              <a:buSzPct val="125000"/>
              <a:buNone/>
              <a:defRPr/>
            </a:pPr>
            <a:r>
              <a:rPr lang="en-AU" sz="2000" i="1" dirty="0">
                <a:solidFill>
                  <a:srgbClr val="4A4C4B"/>
                </a:solidFill>
                <a:latin typeface="News Gothic Std"/>
                <a:cs typeface="+mn-cs"/>
              </a:rPr>
              <a:t>“I haven’t really had much interaction with her, but she has been really helpful and I have, with subject selections, she’s been helpful. I feel like talking to her has made me want to strive for better. I feel like I’m better that I have talked to her rather than not talking to anyone.” </a:t>
            </a:r>
            <a:r>
              <a:rPr lang="en-AU" sz="2000" dirty="0" err="1">
                <a:solidFill>
                  <a:srgbClr val="4A4C4B"/>
                </a:solidFill>
                <a:latin typeface="News Gothic Std"/>
                <a:cs typeface="+mn-cs"/>
              </a:rPr>
              <a:t>Tarni</a:t>
            </a:r>
            <a:r>
              <a:rPr lang="en-AU" sz="2000" dirty="0">
                <a:solidFill>
                  <a:srgbClr val="4A4C4B"/>
                </a:solidFill>
                <a:latin typeface="News Gothic Std"/>
                <a:cs typeface="+mn-cs"/>
              </a:rPr>
              <a:t>,</a:t>
            </a:r>
            <a:r>
              <a:rPr lang="en-AU" sz="2000" i="1" dirty="0">
                <a:solidFill>
                  <a:srgbClr val="4A4C4B"/>
                </a:solidFill>
                <a:latin typeface="News Gothic Std"/>
                <a:cs typeface="+mn-cs"/>
              </a:rPr>
              <a:t> </a:t>
            </a:r>
            <a:r>
              <a:rPr lang="en-AU" sz="2000" dirty="0">
                <a:solidFill>
                  <a:srgbClr val="4A4C4B"/>
                </a:solidFill>
                <a:latin typeface="News Gothic Std"/>
                <a:cs typeface="+mn-cs"/>
              </a:rPr>
              <a:t>school student.</a:t>
            </a:r>
          </a:p>
        </p:txBody>
      </p:sp>
      <p:sp>
        <p:nvSpPr>
          <p:cNvPr id="5" name="Content Placeholder 8">
            <a:extLst>
              <a:ext uri="{FF2B5EF4-FFF2-40B4-BE49-F238E27FC236}">
                <a16:creationId xmlns:a16="http://schemas.microsoft.com/office/drawing/2014/main" id="{D6AFD679-61EF-41EA-AFAB-17A57EC3EAED}"/>
              </a:ext>
            </a:extLst>
          </p:cNvPr>
          <p:cNvSpPr txBox="1">
            <a:spLocks/>
          </p:cNvSpPr>
          <p:nvPr/>
        </p:nvSpPr>
        <p:spPr>
          <a:xfrm>
            <a:off x="6633635" y="1730421"/>
            <a:ext cx="4415366" cy="4347028"/>
          </a:xfrm>
          <a:prstGeom prst="rect">
            <a:avLst/>
          </a:prstGeom>
        </p:spPr>
        <p:txBody>
          <a:bodyPr vert="horz" lIns="91440" tIns="45720" rIns="91440" bIns="45720" rtlCol="0">
            <a:normAutofit fontScale="85000" lnSpcReduction="10000"/>
          </a:bodyPr>
          <a:lstStyle>
            <a:lvl1pPr marL="302400" indent="-300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03865"/>
                </a:solidFill>
                <a:latin typeface="Arial" panose="020B0604020202020204" pitchFamily="34" charset="0"/>
                <a:ea typeface="+mn-ea"/>
                <a:cs typeface="Arial" panose="020B0604020202020204" pitchFamily="34" charset="0"/>
              </a:defRPr>
            </a:lvl1pPr>
            <a:lvl2pPr marL="604800" indent="-264600" algn="l" defTabSz="914400" rtl="0" eaLnBrk="1" latinLnBrk="0" hangingPunct="1">
              <a:lnSpc>
                <a:spcPct val="90000"/>
              </a:lnSpc>
              <a:spcBef>
                <a:spcPts val="600"/>
              </a:spcBef>
              <a:spcAft>
                <a:spcPts val="600"/>
              </a:spcAft>
              <a:buFont typeface="System Font Regular"/>
              <a:buChar char="–"/>
              <a:defRPr sz="2400" kern="1200">
                <a:solidFill>
                  <a:srgbClr val="003865"/>
                </a:solidFill>
                <a:latin typeface="Arial" panose="020B0604020202020204" pitchFamily="34" charset="0"/>
                <a:ea typeface="+mn-ea"/>
                <a:cs typeface="Arial" panose="020B0604020202020204" pitchFamily="34" charset="0"/>
              </a:defRPr>
            </a:lvl2pPr>
            <a:lvl3pPr marL="871200" indent="-228600" algn="l" defTabSz="914400" rtl="0" eaLnBrk="1" latinLnBrk="0" hangingPunct="1">
              <a:lnSpc>
                <a:spcPct val="90000"/>
              </a:lnSpc>
              <a:spcBef>
                <a:spcPts val="600"/>
              </a:spcBef>
              <a:spcAft>
                <a:spcPts val="600"/>
              </a:spcAft>
              <a:buFont typeface="System Font Regular"/>
              <a:buChar char="–"/>
              <a:defRPr sz="2000" kern="1200">
                <a:solidFill>
                  <a:srgbClr val="009FE3"/>
                </a:solidFill>
                <a:latin typeface="Arial" panose="020B0604020202020204" pitchFamily="34" charset="0"/>
                <a:ea typeface="+mn-ea"/>
                <a:cs typeface="Arial" panose="020B0604020202020204" pitchFamily="34" charset="0"/>
              </a:defRPr>
            </a:lvl3pPr>
            <a:lvl4pPr marL="11016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4pPr>
            <a:lvl5pPr marL="13320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700"/>
              </a:spcBef>
              <a:spcAft>
                <a:spcPts val="500"/>
              </a:spcAft>
              <a:buClr>
                <a:srgbClr val="E58221"/>
              </a:buClr>
              <a:buSzPct val="125000"/>
              <a:buNone/>
              <a:defRPr/>
            </a:pPr>
            <a:r>
              <a:rPr lang="en-AU" sz="2000" b="1" dirty="0">
                <a:solidFill>
                  <a:srgbClr val="4A4C4B"/>
                </a:solidFill>
                <a:latin typeface="News Gothic Std"/>
                <a:cs typeface="+mn-cs"/>
              </a:rPr>
              <a:t>Some were reluctant to seek counselling unless they have a clear idea of why. As with teachers, some felt career counsellors were pushing options that weren’t of interest. </a:t>
            </a: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dirty="0">
              <a:solidFill>
                <a:srgbClr val="4A4C4B"/>
              </a:solidFill>
              <a:latin typeface="News Gothic Std"/>
              <a:cs typeface="+mn-cs"/>
            </a:endParaRPr>
          </a:p>
          <a:p>
            <a:pPr marL="0" indent="0">
              <a:lnSpc>
                <a:spcPct val="100000"/>
              </a:lnSpc>
              <a:spcBef>
                <a:spcPts val="700"/>
              </a:spcBef>
              <a:spcAft>
                <a:spcPts val="500"/>
              </a:spcAft>
              <a:buClr>
                <a:srgbClr val="E58221"/>
              </a:buClr>
              <a:buSzPct val="125000"/>
              <a:buFont typeface="Arial" panose="020B0604020202020204" pitchFamily="34" charset="0"/>
              <a:buNone/>
              <a:defRPr/>
            </a:pPr>
            <a:r>
              <a:rPr lang="en-AU" sz="2000" i="1" dirty="0">
                <a:solidFill>
                  <a:srgbClr val="4A4C4B"/>
                </a:solidFill>
                <a:latin typeface="News Gothic Std"/>
                <a:cs typeface="+mn-cs"/>
              </a:rPr>
              <a:t>“At one point the career advisor said to me “It’s actually my job to really question you as the school really wants you to do year 12 and go to university of whatever”…  I was really confused because it went against all the promoting he had been doing around the school, I felt like he didn’t see me as a proper individual, like I was just a child or didn’t know what I was talking about. </a:t>
            </a:r>
            <a:r>
              <a:rPr lang="en-AU" sz="2000" dirty="0">
                <a:solidFill>
                  <a:srgbClr val="4A4C4B"/>
                </a:solidFill>
                <a:latin typeface="News Gothic Std"/>
                <a:cs typeface="+mn-cs"/>
              </a:rPr>
              <a:t>Angela, early school leaver, fully employed</a:t>
            </a:r>
            <a:r>
              <a:rPr lang="en-AU" sz="2000" i="1" dirty="0">
                <a:solidFill>
                  <a:srgbClr val="4A4C4B"/>
                </a:solidFill>
                <a:latin typeface="News Gothic Std"/>
                <a:cs typeface="+mn-cs"/>
              </a:rPr>
              <a:t>.</a:t>
            </a:r>
            <a:r>
              <a:rPr lang="en-AU" sz="18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i="1" dirty="0">
              <a:solidFill>
                <a:srgbClr val="4A4C4B"/>
              </a:solidFill>
              <a:latin typeface="News Gothic Std"/>
              <a:cs typeface="+mn-cs"/>
            </a:endParaRPr>
          </a:p>
          <a:p>
            <a:pPr marL="0" indent="0">
              <a:lnSpc>
                <a:spcPct val="100000"/>
              </a:lnSpc>
              <a:spcBef>
                <a:spcPts val="700"/>
              </a:spcBef>
              <a:spcAft>
                <a:spcPts val="500"/>
              </a:spcAft>
              <a:buClr>
                <a:srgbClr val="E58221"/>
              </a:buClr>
              <a:buSzPct val="125000"/>
              <a:buFont typeface="Arial" panose="020B0604020202020204" pitchFamily="34" charset="0"/>
              <a:buNone/>
              <a:defRPr/>
            </a:pPr>
            <a:endParaRPr lang="en-AU" sz="2000" i="1" dirty="0">
              <a:solidFill>
                <a:srgbClr val="4A4C4B"/>
              </a:solidFill>
              <a:latin typeface="News Gothic Std"/>
              <a:cs typeface="+mn-cs"/>
            </a:endParaRPr>
          </a:p>
        </p:txBody>
      </p:sp>
    </p:spTree>
    <p:extLst>
      <p:ext uri="{BB962C8B-B14F-4D97-AF65-F5344CB8AC3E}">
        <p14:creationId xmlns:p14="http://schemas.microsoft.com/office/powerpoint/2010/main" val="144572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19</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Summary (1)</a:t>
            </a:r>
          </a:p>
        </p:txBody>
      </p:sp>
      <p:sp>
        <p:nvSpPr>
          <p:cNvPr id="7" name="Content Placeholder 8">
            <a:extLst>
              <a:ext uri="{FF2B5EF4-FFF2-40B4-BE49-F238E27FC236}">
                <a16:creationId xmlns:a16="http://schemas.microsoft.com/office/drawing/2014/main" id="{1CF68130-A3F1-4C11-B9C6-BB2010AE9EE9}"/>
              </a:ext>
            </a:extLst>
          </p:cNvPr>
          <p:cNvSpPr>
            <a:spLocks noGrp="1"/>
          </p:cNvSpPr>
          <p:nvPr>
            <p:ph sz="half" idx="2"/>
          </p:nvPr>
        </p:nvSpPr>
        <p:spPr>
          <a:xfrm>
            <a:off x="584667" y="1596396"/>
            <a:ext cx="10083333" cy="4347028"/>
          </a:xfrm>
        </p:spPr>
        <p:txBody>
          <a:bodyPr>
            <a:normAutofit/>
          </a:bodyPr>
          <a:lstStyle/>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The vast majority (~86%) of disadvantaged young people in this study report receiving some kind of career support at school</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More students said the advice they received was useful than not useful</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Students who were more likely to rate the support as useful included:</a:t>
            </a:r>
          </a:p>
          <a:p>
            <a:pPr marL="911700" lvl="2" indent="-342900">
              <a:lnSpc>
                <a:spcPct val="100000"/>
              </a:lnSpc>
              <a:spcBef>
                <a:spcPts val="700"/>
              </a:spcBef>
              <a:spcAft>
                <a:spcPts val="500"/>
              </a:spcAft>
              <a:buClr>
                <a:srgbClr val="E58221"/>
              </a:buClr>
              <a:buSzPct val="125000"/>
              <a:defRPr/>
            </a:pPr>
            <a:r>
              <a:rPr lang="en-AU" sz="1200" dirty="0">
                <a:solidFill>
                  <a:srgbClr val="4A4C4B"/>
                </a:solidFill>
                <a:latin typeface="News Gothic Std"/>
                <a:cs typeface="+mn-cs"/>
              </a:rPr>
              <a:t>Those who are still at school (Year 10 cohort) or who had completed Year 12 (Year 12 cohort)</a:t>
            </a:r>
          </a:p>
          <a:p>
            <a:pPr marL="911700" lvl="2" indent="-342900">
              <a:lnSpc>
                <a:spcPct val="100000"/>
              </a:lnSpc>
              <a:spcBef>
                <a:spcPts val="700"/>
              </a:spcBef>
              <a:spcAft>
                <a:spcPts val="500"/>
              </a:spcAft>
              <a:buClr>
                <a:srgbClr val="E58221"/>
              </a:buClr>
              <a:buSzPct val="125000"/>
              <a:defRPr/>
            </a:pPr>
            <a:r>
              <a:rPr lang="en-AU" sz="1200" dirty="0">
                <a:solidFill>
                  <a:srgbClr val="4A4C4B"/>
                </a:solidFill>
                <a:latin typeface="News Gothic Std"/>
                <a:cs typeface="+mn-cs"/>
              </a:rPr>
              <a:t>Aboriginal or Torres Strait Islander young people than non-Indigenous</a:t>
            </a:r>
          </a:p>
          <a:p>
            <a:pPr marL="911700" lvl="2" indent="-342900">
              <a:lnSpc>
                <a:spcPct val="100000"/>
              </a:lnSpc>
              <a:spcBef>
                <a:spcPts val="700"/>
              </a:spcBef>
              <a:spcAft>
                <a:spcPts val="500"/>
              </a:spcAft>
              <a:buClr>
                <a:srgbClr val="E58221"/>
              </a:buClr>
              <a:buSzPct val="125000"/>
              <a:defRPr/>
            </a:pPr>
            <a:r>
              <a:rPr lang="en-AU" sz="1200" dirty="0">
                <a:solidFill>
                  <a:srgbClr val="4A4C4B"/>
                </a:solidFill>
                <a:latin typeface="News Gothic Std"/>
                <a:cs typeface="+mn-cs"/>
              </a:rPr>
              <a:t>Those with high levels of life satisfaction, general health, mental health</a:t>
            </a:r>
          </a:p>
          <a:p>
            <a:pPr marL="911700" lvl="2" indent="-342900">
              <a:lnSpc>
                <a:spcPct val="100000"/>
              </a:lnSpc>
              <a:spcBef>
                <a:spcPts val="700"/>
              </a:spcBef>
              <a:spcAft>
                <a:spcPts val="500"/>
              </a:spcAft>
              <a:buClr>
                <a:srgbClr val="E58221"/>
              </a:buClr>
              <a:buSzPct val="125000"/>
              <a:defRPr/>
            </a:pPr>
            <a:r>
              <a:rPr lang="en-AU" sz="1200" dirty="0">
                <a:solidFill>
                  <a:srgbClr val="4A4C4B"/>
                </a:solidFill>
                <a:latin typeface="News Gothic Std"/>
                <a:cs typeface="+mn-cs"/>
              </a:rPr>
              <a:t>Those in less advantaged schools than in average or average-high advantage schools (Year 12 only)</a:t>
            </a:r>
          </a:p>
          <a:p>
            <a:pPr marL="302400" lvl="1" indent="0">
              <a:lnSpc>
                <a:spcPct val="100000"/>
              </a:lnSpc>
              <a:spcBef>
                <a:spcPts val="700"/>
              </a:spcBef>
              <a:spcAft>
                <a:spcPts val="500"/>
              </a:spcAft>
              <a:buClr>
                <a:srgbClr val="E58221"/>
              </a:buClr>
              <a:buSzPct val="125000"/>
              <a:buNone/>
              <a:defRPr/>
            </a:pPr>
            <a:endParaRPr lang="en-AU" sz="1600" dirty="0">
              <a:solidFill>
                <a:srgbClr val="4A4C4B"/>
              </a:solidFill>
              <a:latin typeface="News Gothic Std"/>
              <a:cs typeface="+mn-cs"/>
            </a:endParaRPr>
          </a:p>
        </p:txBody>
      </p:sp>
    </p:spTree>
    <p:extLst>
      <p:ext uri="{BB962C8B-B14F-4D97-AF65-F5344CB8AC3E}">
        <p14:creationId xmlns:p14="http://schemas.microsoft.com/office/powerpoint/2010/main" val="333687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solidFill>
                  <a:schemeClr val="accent4"/>
                </a:solidFill>
              </a:rPr>
              <a:t>CONTEXT: THE SMITH FAMILY</a:t>
            </a:r>
          </a:p>
        </p:txBody>
      </p:sp>
      <p:sp>
        <p:nvSpPr>
          <p:cNvPr id="3" name="Slide Number Placeholder 2"/>
          <p:cNvSpPr>
            <a:spLocks noGrp="1"/>
          </p:cNvSpPr>
          <p:nvPr>
            <p:ph type="sldNum" sz="quarter" idx="4"/>
          </p:nvPr>
        </p:nvSpPr>
        <p:spPr/>
        <p:txBody>
          <a:bodyPr/>
          <a:lstStyle/>
          <a:p>
            <a:fld id="{72B34F04-C8F3-714C-9238-6AF0DE5E0406}" type="slidenum">
              <a:rPr lang="en-US" smtClean="0"/>
              <a:pPr/>
              <a:t>2</a:t>
            </a:fld>
            <a:endParaRPr lang="en-US" dirty="0"/>
          </a:p>
        </p:txBody>
      </p:sp>
      <p:sp>
        <p:nvSpPr>
          <p:cNvPr id="8" name="Content Placeholder 3"/>
          <p:cNvSpPr txBox="1">
            <a:spLocks/>
          </p:cNvSpPr>
          <p:nvPr/>
        </p:nvSpPr>
        <p:spPr>
          <a:xfrm>
            <a:off x="381000" y="1398275"/>
            <a:ext cx="11518899" cy="54597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eaLnBrk="0" hangingPunct="0"/>
            <a:r>
              <a:rPr lang="en-US" sz="1900" b="1" dirty="0">
                <a:solidFill>
                  <a:schemeClr val="accent1"/>
                </a:solidFill>
                <a:latin typeface="Arial" panose="020B0604020202020204" pitchFamily="34" charset="0"/>
                <a:cs typeface="Arial" panose="020B0604020202020204" pitchFamily="34" charset="0"/>
              </a:rPr>
              <a:t>OUR MISSION</a:t>
            </a:r>
          </a:p>
          <a:p>
            <a:pPr algn="l" eaLnBrk="0" hangingPunct="0">
              <a:spcBef>
                <a:spcPts val="0"/>
              </a:spcBef>
            </a:pPr>
            <a:r>
              <a:rPr lang="en-US" sz="1900" dirty="0">
                <a:solidFill>
                  <a:schemeClr val="accent1"/>
                </a:solidFill>
                <a:latin typeface="Arial" panose="020B0604020202020204" pitchFamily="34" charset="0"/>
                <a:cs typeface="Arial" panose="020B0604020202020204" pitchFamily="34" charset="0"/>
              </a:rPr>
              <a:t>Create opportunities for </a:t>
            </a:r>
            <a:r>
              <a:rPr lang="en-US" sz="1900" b="1" dirty="0">
                <a:solidFill>
                  <a:schemeClr val="accent1"/>
                </a:solidFill>
                <a:latin typeface="Arial" panose="020B0604020202020204" pitchFamily="34" charset="0"/>
                <a:cs typeface="Arial" panose="020B0604020202020204" pitchFamily="34" charset="0"/>
              </a:rPr>
              <a:t>young Australians in need </a:t>
            </a:r>
            <a:r>
              <a:rPr lang="en-US" sz="1900" dirty="0">
                <a:solidFill>
                  <a:schemeClr val="accent1"/>
                </a:solidFill>
                <a:latin typeface="Arial" panose="020B0604020202020204" pitchFamily="34" charset="0"/>
                <a:cs typeface="Arial" panose="020B0604020202020204" pitchFamily="34" charset="0"/>
              </a:rPr>
              <a:t>by providing </a:t>
            </a:r>
            <a:r>
              <a:rPr lang="en-US" sz="1900" b="1" dirty="0">
                <a:solidFill>
                  <a:schemeClr val="accent1"/>
                </a:solidFill>
                <a:latin typeface="Arial" panose="020B0604020202020204" pitchFamily="34" charset="0"/>
                <a:cs typeface="Arial" panose="020B0604020202020204" pitchFamily="34" charset="0"/>
              </a:rPr>
              <a:t>long-term support </a:t>
            </a:r>
            <a:r>
              <a:rPr lang="en-US" sz="1900" dirty="0">
                <a:solidFill>
                  <a:schemeClr val="accent1"/>
                </a:solidFill>
                <a:latin typeface="Arial" panose="020B0604020202020204" pitchFamily="34" charset="0"/>
                <a:cs typeface="Arial" panose="020B0604020202020204" pitchFamily="34" charset="0"/>
              </a:rPr>
              <a:t>for their participation in education.</a:t>
            </a:r>
          </a:p>
          <a:p>
            <a:pPr algn="l" eaLnBrk="0" hangingPunct="0">
              <a:spcBef>
                <a:spcPts val="0"/>
              </a:spcBef>
            </a:pPr>
            <a:endParaRPr lang="en-US" sz="1900" dirty="0">
              <a:solidFill>
                <a:schemeClr val="accent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sz="1900" b="1" dirty="0">
                <a:solidFill>
                  <a:schemeClr val="accent1"/>
                </a:solidFill>
                <a:latin typeface="Arial" panose="020B0604020202020204" pitchFamily="34" charset="0"/>
                <a:cs typeface="Arial" panose="020B0604020202020204" pitchFamily="34" charset="0"/>
              </a:rPr>
              <a:t>OUR SIZE</a:t>
            </a:r>
          </a:p>
          <a:p>
            <a:pPr marL="0" indent="0" algn="just">
              <a:spcBef>
                <a:spcPts val="0"/>
              </a:spcBef>
              <a:buNone/>
            </a:pPr>
            <a:r>
              <a:rPr lang="en-US" sz="1900" dirty="0">
                <a:solidFill>
                  <a:schemeClr val="accent1"/>
                </a:solidFill>
                <a:latin typeface="Arial" panose="020B0604020202020204" pitchFamily="34" charset="0"/>
                <a:cs typeface="Arial" panose="020B0604020202020204" pitchFamily="34" charset="0"/>
              </a:rPr>
              <a:t>Nationally supporting </a:t>
            </a:r>
            <a:r>
              <a:rPr lang="en-US" sz="1900" b="1" dirty="0">
                <a:solidFill>
                  <a:schemeClr val="accent1"/>
                </a:solidFill>
                <a:latin typeface="Arial" panose="020B0604020202020204" pitchFamily="34" charset="0"/>
                <a:cs typeface="Arial" panose="020B0604020202020204" pitchFamily="34" charset="0"/>
              </a:rPr>
              <a:t>220,000+</a:t>
            </a:r>
            <a:r>
              <a:rPr lang="en-US" sz="1900" dirty="0">
                <a:solidFill>
                  <a:schemeClr val="accent1"/>
                </a:solidFill>
                <a:latin typeface="Arial" panose="020B0604020202020204" pitchFamily="34" charset="0"/>
                <a:cs typeface="Arial" panose="020B0604020202020204" pitchFamily="34" charset="0"/>
              </a:rPr>
              <a:t> disadvantaged children, young people and their carers per year.</a:t>
            </a:r>
          </a:p>
          <a:p>
            <a:pPr marL="0" indent="0" algn="just">
              <a:spcBef>
                <a:spcPts val="0"/>
              </a:spcBef>
              <a:buNone/>
            </a:pPr>
            <a:endParaRPr lang="en-US" sz="1900" dirty="0">
              <a:solidFill>
                <a:schemeClr val="accent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sz="1900" b="1" dirty="0">
                <a:solidFill>
                  <a:schemeClr val="accent1"/>
                </a:solidFill>
                <a:latin typeface="Arial" panose="020B0604020202020204" pitchFamily="34" charset="0"/>
                <a:cs typeface="Arial" panose="020B0604020202020204" pitchFamily="34" charset="0"/>
              </a:rPr>
              <a:t>LEARNING FOR LIFE SCHOLARSHIP PROGRAM</a:t>
            </a:r>
          </a:p>
          <a:p>
            <a:pPr marL="342900" indent="-342900" algn="just">
              <a:spcBef>
                <a:spcPts val="0"/>
              </a:spcBef>
              <a:buFontTx/>
              <a:buChar char="-"/>
            </a:pPr>
            <a:r>
              <a:rPr lang="en-US" sz="1900" b="1" dirty="0">
                <a:solidFill>
                  <a:schemeClr val="accent1"/>
                </a:solidFill>
                <a:latin typeface="Arial" panose="020B0604020202020204" pitchFamily="34" charset="0"/>
                <a:cs typeface="Arial" panose="020B0604020202020204" pitchFamily="34" charset="0"/>
              </a:rPr>
              <a:t>58,000</a:t>
            </a:r>
            <a:r>
              <a:rPr lang="en-US" sz="1900" dirty="0">
                <a:solidFill>
                  <a:schemeClr val="accent1"/>
                </a:solidFill>
                <a:latin typeface="Arial" panose="020B0604020202020204" pitchFamily="34" charset="0"/>
                <a:cs typeface="Arial" panose="020B0604020202020204" pitchFamily="34" charset="0"/>
              </a:rPr>
              <a:t> financially disadvantaged students in primary, secondary and tertiary education on a </a:t>
            </a:r>
            <a:r>
              <a:rPr lang="en-US" sz="1900" dirty="0" err="1">
                <a:solidFill>
                  <a:schemeClr val="accent1"/>
                </a:solidFill>
                <a:latin typeface="Arial" panose="020B0604020202020204" pitchFamily="34" charset="0"/>
                <a:cs typeface="Arial" panose="020B0604020202020204" pitchFamily="34" charset="0"/>
              </a:rPr>
              <a:t>mulit</a:t>
            </a:r>
            <a:r>
              <a:rPr lang="en-US" sz="1900" dirty="0">
                <a:solidFill>
                  <a:schemeClr val="accent1"/>
                </a:solidFill>
                <a:latin typeface="Arial" panose="020B0604020202020204" pitchFamily="34" charset="0"/>
                <a:cs typeface="Arial" panose="020B0604020202020204" pitchFamily="34" charset="0"/>
              </a:rPr>
              <a:t>-year educational scholarship. Support includes financial, relational and learning opportunities.</a:t>
            </a:r>
          </a:p>
          <a:p>
            <a:pPr marL="342900" indent="-342900" algn="just">
              <a:spcBef>
                <a:spcPts val="0"/>
              </a:spcBef>
              <a:buFontTx/>
              <a:buChar char="-"/>
            </a:pPr>
            <a:r>
              <a:rPr lang="en-US" sz="1900" dirty="0">
                <a:solidFill>
                  <a:schemeClr val="accent1"/>
                </a:solidFill>
                <a:latin typeface="Arial" panose="020B0604020202020204" pitchFamily="34" charset="0"/>
                <a:cs typeface="Arial" panose="020B0604020202020204" pitchFamily="34" charset="0"/>
              </a:rPr>
              <a:t>Involves </a:t>
            </a:r>
            <a:r>
              <a:rPr lang="en-US" sz="1900" dirty="0">
                <a:solidFill>
                  <a:srgbClr val="003865"/>
                </a:solidFill>
                <a:latin typeface="Arial" panose="020B0604020202020204" pitchFamily="34" charset="0"/>
                <a:cs typeface="Arial" panose="020B0604020202020204" pitchFamily="34" charset="0"/>
              </a:rPr>
              <a:t>partnerships with families, schools, business, VET, unis, community </a:t>
            </a:r>
            <a:r>
              <a:rPr lang="en-US" sz="1900" dirty="0">
                <a:solidFill>
                  <a:schemeClr val="accent1"/>
                </a:solidFill>
                <a:latin typeface="Arial" panose="020B0604020202020204" pitchFamily="34" charset="0"/>
                <a:cs typeface="Arial" panose="020B0604020202020204" pitchFamily="34" charset="0"/>
              </a:rPr>
              <a:t>organisations </a:t>
            </a:r>
            <a:r>
              <a:rPr lang="en-US" sz="1900" dirty="0" err="1">
                <a:solidFill>
                  <a:schemeClr val="accent1"/>
                </a:solidFill>
                <a:latin typeface="Arial" panose="020B0604020202020204" pitchFamily="34" charset="0"/>
                <a:cs typeface="Arial" panose="020B0604020202020204" pitchFamily="34" charset="0"/>
              </a:rPr>
              <a:t>etc</a:t>
            </a:r>
            <a:endParaRPr lang="en-US" sz="1900" dirty="0">
              <a:solidFill>
                <a:schemeClr val="accent1"/>
              </a:solidFill>
              <a:latin typeface="Arial" panose="020B0604020202020204" pitchFamily="34" charset="0"/>
              <a:cs typeface="Arial" panose="020B0604020202020204" pitchFamily="34" charset="0"/>
            </a:endParaRPr>
          </a:p>
          <a:p>
            <a:pPr marL="342900" indent="-342900" algn="just">
              <a:spcBef>
                <a:spcPts val="0"/>
              </a:spcBef>
              <a:buFontTx/>
              <a:buChar char="-"/>
            </a:pPr>
            <a:r>
              <a:rPr lang="en-US" sz="1900" dirty="0">
                <a:solidFill>
                  <a:schemeClr val="accent1"/>
                </a:solidFill>
                <a:latin typeface="Arial" panose="020B0604020202020204" pitchFamily="34" charset="0"/>
                <a:cs typeface="Arial" panose="020B0604020202020204" pitchFamily="34" charset="0"/>
              </a:rPr>
              <a:t>Each student has a </a:t>
            </a:r>
            <a:r>
              <a:rPr lang="en-US" sz="1900" b="1" dirty="0">
                <a:solidFill>
                  <a:schemeClr val="accent1"/>
                </a:solidFill>
                <a:latin typeface="Arial" panose="020B0604020202020204" pitchFamily="34" charset="0"/>
                <a:cs typeface="Arial" panose="020B0604020202020204" pitchFamily="34" charset="0"/>
              </a:rPr>
              <a:t>unique student identifier </a:t>
            </a:r>
            <a:r>
              <a:rPr lang="en-US" sz="1900" dirty="0">
                <a:solidFill>
                  <a:schemeClr val="accent1"/>
                </a:solidFill>
                <a:latin typeface="Arial" panose="020B0604020202020204" pitchFamily="34" charset="0"/>
                <a:cs typeface="Arial" panose="020B0604020202020204" pitchFamily="34" charset="0"/>
              </a:rPr>
              <a:t>so outcomes (attendance, achievement, school completion, post-school engagement in EET) can be tracked along with demographic and admin data.</a:t>
            </a:r>
          </a:p>
          <a:p>
            <a:pPr marL="0" indent="0" algn="just">
              <a:spcBef>
                <a:spcPts val="0"/>
              </a:spcBef>
              <a:buNone/>
            </a:pPr>
            <a:endParaRPr lang="en-US" sz="1900" dirty="0">
              <a:solidFill>
                <a:schemeClr val="accent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sz="1900" b="1" dirty="0">
                <a:solidFill>
                  <a:schemeClr val="accent1"/>
                </a:solidFill>
                <a:latin typeface="Arial" panose="020B0604020202020204" pitchFamily="34" charset="0"/>
                <a:cs typeface="Arial" panose="020B0604020202020204" pitchFamily="34" charset="0"/>
              </a:rPr>
              <a:t>GROWING CAREERS PROJECT</a:t>
            </a:r>
          </a:p>
          <a:p>
            <a:pPr marL="342900" indent="-342900" algn="just">
              <a:spcBef>
                <a:spcPts val="0"/>
              </a:spcBef>
              <a:buFontTx/>
              <a:buChar char="-"/>
            </a:pPr>
            <a:r>
              <a:rPr lang="en-US" sz="1900" dirty="0">
                <a:solidFill>
                  <a:schemeClr val="accent1"/>
                </a:solidFill>
                <a:latin typeface="Arial" panose="020B0604020202020204" pitchFamily="34" charset="0"/>
                <a:cs typeface="Arial" panose="020B0604020202020204" pitchFamily="34" charset="0"/>
              </a:rPr>
              <a:t>Working with </a:t>
            </a:r>
            <a:r>
              <a:rPr lang="en-US" sz="1900" b="1" dirty="0">
                <a:solidFill>
                  <a:schemeClr val="accent1"/>
                </a:solidFill>
                <a:latin typeface="Arial" panose="020B0604020202020204" pitchFamily="34" charset="0"/>
                <a:cs typeface="Arial" panose="020B0604020202020204" pitchFamily="34" charset="0"/>
              </a:rPr>
              <a:t>50 high schools in disadvantaged communities </a:t>
            </a:r>
            <a:r>
              <a:rPr lang="en-US" sz="1900" dirty="0">
                <a:solidFill>
                  <a:schemeClr val="accent1"/>
                </a:solidFill>
                <a:latin typeface="Arial" panose="020B0604020202020204" pitchFamily="34" charset="0"/>
                <a:cs typeface="Arial" panose="020B0604020202020204" pitchFamily="34" charset="0"/>
              </a:rPr>
              <a:t>over </a:t>
            </a:r>
            <a:r>
              <a:rPr lang="en-US" sz="1900" b="1" dirty="0">
                <a:solidFill>
                  <a:schemeClr val="accent1"/>
                </a:solidFill>
                <a:latin typeface="Arial" panose="020B0604020202020204" pitchFamily="34" charset="0"/>
                <a:cs typeface="Arial" panose="020B0604020202020204" pitchFamily="34" charset="0"/>
              </a:rPr>
              <a:t>4 </a:t>
            </a:r>
            <a:r>
              <a:rPr lang="en-US" sz="1900" b="1" dirty="0" err="1">
                <a:solidFill>
                  <a:schemeClr val="accent1"/>
                </a:solidFill>
                <a:latin typeface="Arial" panose="020B0604020202020204" pitchFamily="34" charset="0"/>
                <a:cs typeface="Arial" panose="020B0604020202020204" pitchFamily="34" charset="0"/>
              </a:rPr>
              <a:t>yrs</a:t>
            </a:r>
            <a:r>
              <a:rPr lang="en-US" sz="1900" b="1" dirty="0">
                <a:solidFill>
                  <a:schemeClr val="accent1"/>
                </a:solidFill>
                <a:latin typeface="Arial" panose="020B0604020202020204" pitchFamily="34" charset="0"/>
                <a:cs typeface="Arial" panose="020B0604020202020204" pitchFamily="34" charset="0"/>
              </a:rPr>
              <a:t> </a:t>
            </a:r>
            <a:r>
              <a:rPr lang="en-US" sz="1900" dirty="0">
                <a:solidFill>
                  <a:schemeClr val="accent1"/>
                </a:solidFill>
                <a:latin typeface="Arial" panose="020B0604020202020204" pitchFamily="34" charset="0"/>
                <a:cs typeface="Arial" panose="020B0604020202020204" pitchFamily="34" charset="0"/>
              </a:rPr>
              <a:t>to provide a more integrated, sequenced and </a:t>
            </a:r>
            <a:r>
              <a:rPr lang="en-US" sz="1900" b="1" dirty="0">
                <a:solidFill>
                  <a:schemeClr val="accent1"/>
                </a:solidFill>
                <a:latin typeface="Arial" panose="020B0604020202020204" pitchFamily="34" charset="0"/>
                <a:cs typeface="Arial" panose="020B0604020202020204" pitchFamily="34" charset="0"/>
              </a:rPr>
              <a:t>effective suite of careers supports </a:t>
            </a:r>
            <a:r>
              <a:rPr lang="en-US" sz="1900" dirty="0">
                <a:solidFill>
                  <a:schemeClr val="accent1"/>
                </a:solidFill>
                <a:latin typeface="Arial" panose="020B0604020202020204" pitchFamily="34" charset="0"/>
                <a:cs typeface="Arial" panose="020B0604020202020204" pitchFamily="34" charset="0"/>
              </a:rPr>
              <a:t>with evaluation to hopefully inform policy and practice in this space. </a:t>
            </a:r>
            <a:r>
              <a:rPr lang="en-US" sz="1900" b="1" dirty="0">
                <a:solidFill>
                  <a:schemeClr val="accent1"/>
                </a:solidFill>
                <a:latin typeface="Arial" panose="020B0604020202020204" pitchFamily="34" charset="0"/>
                <a:cs typeface="Arial" panose="020B0604020202020204" pitchFamily="34" charset="0"/>
              </a:rPr>
              <a:t>76,000+</a:t>
            </a:r>
            <a:r>
              <a:rPr lang="en-US" sz="1900" dirty="0">
                <a:solidFill>
                  <a:schemeClr val="accent1"/>
                </a:solidFill>
                <a:latin typeface="Arial" panose="020B0604020202020204" pitchFamily="34" charset="0"/>
                <a:cs typeface="Arial" panose="020B0604020202020204" pitchFamily="34" charset="0"/>
              </a:rPr>
              <a:t> instances of support. </a:t>
            </a:r>
          </a:p>
          <a:p>
            <a:pPr marL="0" indent="0" algn="just">
              <a:spcBef>
                <a:spcPts val="0"/>
              </a:spcBef>
              <a:buNone/>
            </a:pPr>
            <a:endParaRPr lang="en-US" sz="1900" dirty="0">
              <a:solidFill>
                <a:schemeClr val="accent1"/>
              </a:solidFill>
              <a:latin typeface="Arial" panose="020B0604020202020204" pitchFamily="34" charset="0"/>
              <a:cs typeface="Arial" panose="020B0604020202020204" pitchFamily="34" charset="0"/>
            </a:endParaRPr>
          </a:p>
          <a:p>
            <a:pPr marL="0" indent="0" algn="just">
              <a:spcBef>
                <a:spcPts val="0"/>
              </a:spcBef>
              <a:buNone/>
            </a:pPr>
            <a:endParaRPr lang="en-US" sz="1900" dirty="0">
              <a:solidFill>
                <a:schemeClr val="accent1"/>
              </a:solidFill>
              <a:latin typeface="Arial" panose="020B0604020202020204" pitchFamily="34" charset="0"/>
              <a:cs typeface="Arial" panose="020B0604020202020204" pitchFamily="34" charset="0"/>
            </a:endParaRPr>
          </a:p>
          <a:p>
            <a:pPr marL="0" indent="0" algn="just">
              <a:spcBef>
                <a:spcPts val="0"/>
              </a:spcBef>
              <a:buNone/>
            </a:pPr>
            <a:endParaRPr lang="en-US" sz="1900" dirty="0">
              <a:solidFill>
                <a:schemeClr val="accent1"/>
              </a:solidFill>
              <a:latin typeface="Arial" panose="020B0604020202020204" pitchFamily="34" charset="0"/>
              <a:cs typeface="Arial" panose="020B0604020202020204" pitchFamily="34" charset="0"/>
            </a:endParaRPr>
          </a:p>
          <a:p>
            <a:pPr marL="0" indent="0" algn="just">
              <a:spcBef>
                <a:spcPts val="0"/>
              </a:spcBef>
              <a:buNone/>
            </a:pPr>
            <a:endParaRPr lang="en-US" sz="1900" dirty="0">
              <a:solidFill>
                <a:schemeClr val="accent1"/>
              </a:solidFill>
              <a:latin typeface="Arial" panose="020B0604020202020204" pitchFamily="34" charset="0"/>
              <a:cs typeface="Arial" panose="020B0604020202020204" pitchFamily="34" charset="0"/>
            </a:endParaRPr>
          </a:p>
          <a:p>
            <a:pPr marL="0" indent="0" algn="just">
              <a:spcBef>
                <a:spcPts val="0"/>
              </a:spcBef>
              <a:buNone/>
            </a:pPr>
            <a:r>
              <a:rPr lang="en-US" sz="1900" dirty="0">
                <a:solidFill>
                  <a:schemeClr val="accent1"/>
                </a:solidFill>
                <a:latin typeface="Arial" panose="020B0604020202020204" pitchFamily="34" charset="0"/>
                <a:cs typeface="Arial" panose="020B0604020202020204" pitchFamily="34" charset="0"/>
              </a:rPr>
              <a:t> </a:t>
            </a:r>
          </a:p>
          <a:p>
            <a:pPr algn="l" eaLnBrk="0" hangingPunct="0"/>
            <a:endParaRPr lang="en-US" sz="1900" dirty="0">
              <a:solidFill>
                <a:schemeClr val="accent1"/>
              </a:solidFill>
              <a:latin typeface="Arial" panose="020B0604020202020204" pitchFamily="34" charset="0"/>
              <a:cs typeface="Arial" panose="020B0604020202020204" pitchFamily="34" charset="0"/>
            </a:endParaRPr>
          </a:p>
          <a:p>
            <a:pPr algn="l"/>
            <a:r>
              <a:rPr lang="en-US" sz="1900" dirty="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69941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20</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Summary (2)</a:t>
            </a:r>
          </a:p>
        </p:txBody>
      </p:sp>
      <p:sp>
        <p:nvSpPr>
          <p:cNvPr id="7" name="Content Placeholder 8">
            <a:extLst>
              <a:ext uri="{FF2B5EF4-FFF2-40B4-BE49-F238E27FC236}">
                <a16:creationId xmlns:a16="http://schemas.microsoft.com/office/drawing/2014/main" id="{1CF68130-A3F1-4C11-B9C6-BB2010AE9EE9}"/>
              </a:ext>
            </a:extLst>
          </p:cNvPr>
          <p:cNvSpPr>
            <a:spLocks noGrp="1"/>
          </p:cNvSpPr>
          <p:nvPr>
            <p:ph sz="half" idx="2"/>
          </p:nvPr>
        </p:nvSpPr>
        <p:spPr>
          <a:xfrm>
            <a:off x="584667" y="1596396"/>
            <a:ext cx="10083333" cy="4347028"/>
          </a:xfrm>
        </p:spPr>
        <p:txBody>
          <a:bodyPr>
            <a:normAutofit fontScale="92500" lnSpcReduction="20000"/>
          </a:bodyPr>
          <a:lstStyle/>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Despite the value/usefulness reported by young people, the relationship between receiving career support and post-secondary engagement outcomes was not clear.</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Qualitative interviews had clear examples of how the support led to post-secondary engagement</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The outcome is too soon after leaving school</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Young people get advice from multiple sources/avenues. If they don’t get the right support at school, they can go to other places for information.</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Early school leavers who received useful advice were much more likely to be fully engaged than those who received less useful advice</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Next steps:</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Link in data on which school-based programs these </a:t>
            </a:r>
            <a:r>
              <a:rPr lang="en-AU" sz="1600" dirty="0" err="1">
                <a:solidFill>
                  <a:srgbClr val="4A4C4B"/>
                </a:solidFill>
                <a:latin typeface="News Gothic Std"/>
                <a:cs typeface="+mn-cs"/>
              </a:rPr>
              <a:t>LfL</a:t>
            </a:r>
            <a:r>
              <a:rPr lang="en-AU" sz="1600" dirty="0">
                <a:solidFill>
                  <a:srgbClr val="4A4C4B"/>
                </a:solidFill>
                <a:latin typeface="News Gothic Std"/>
                <a:cs typeface="+mn-cs"/>
              </a:rPr>
              <a:t> students participated in</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Collect more detailed information different types of career support in Wave 2</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Gain further insights on why some young people don’t find the support useful (e.g. disadvantaged students attending advantaged schools)</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Consider implications/opportunities for the Growing Careers Project</a:t>
            </a:r>
          </a:p>
        </p:txBody>
      </p:sp>
    </p:spTree>
    <p:extLst>
      <p:ext uri="{BB962C8B-B14F-4D97-AF65-F5344CB8AC3E}">
        <p14:creationId xmlns:p14="http://schemas.microsoft.com/office/powerpoint/2010/main" val="293463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3</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58890" y="660946"/>
            <a:ext cx="10518660" cy="1069975"/>
          </a:xfrm>
          <a:prstGeom prst="rect">
            <a:avLst/>
          </a:prstGeom>
        </p:spPr>
        <p:txBody>
          <a:bodyPr vert="horz" lIns="0" tIns="0" rIns="0" bIns="0" rtlCol="0" anchor="t" anchorCtr="0">
            <a:normAutofit fontScale="92500"/>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PATHWAYS, EDUCATION &amp; TRANSITIONS STUDY (PET)</a:t>
            </a:r>
          </a:p>
        </p:txBody>
      </p:sp>
      <p:sp>
        <p:nvSpPr>
          <p:cNvPr id="10" name="Content Placeholder 8">
            <a:extLst>
              <a:ext uri="{FF2B5EF4-FFF2-40B4-BE49-F238E27FC236}">
                <a16:creationId xmlns:a16="http://schemas.microsoft.com/office/drawing/2014/main" id="{F787E98D-960A-4EF6-969A-97E094CDA59D}"/>
              </a:ext>
            </a:extLst>
          </p:cNvPr>
          <p:cNvSpPr>
            <a:spLocks noGrp="1"/>
          </p:cNvSpPr>
          <p:nvPr>
            <p:ph sz="half" idx="2"/>
          </p:nvPr>
        </p:nvSpPr>
        <p:spPr>
          <a:xfrm>
            <a:off x="358890" y="1430926"/>
            <a:ext cx="11426711" cy="4347028"/>
          </a:xfrm>
        </p:spPr>
        <p:txBody>
          <a:bodyPr>
            <a:noAutofit/>
          </a:bodyPr>
          <a:lstStyle/>
          <a:p>
            <a:pPr marL="342900" indent="-342900">
              <a:lnSpc>
                <a:spcPct val="100000"/>
              </a:lnSpc>
              <a:spcBef>
                <a:spcPts val="700"/>
              </a:spcBef>
              <a:spcAft>
                <a:spcPts val="500"/>
              </a:spcAft>
              <a:buClr>
                <a:srgbClr val="E58221"/>
              </a:buClr>
              <a:buSzPct val="125000"/>
              <a:defRPr/>
            </a:pPr>
            <a:r>
              <a:rPr lang="en-AU" sz="2200" dirty="0">
                <a:solidFill>
                  <a:srgbClr val="4A4C4B"/>
                </a:solidFill>
                <a:latin typeface="News Gothic Std"/>
                <a:cs typeface="+mn-cs"/>
              </a:rPr>
              <a:t>Designed to examine post-secondary outcomes of </a:t>
            </a:r>
            <a:r>
              <a:rPr lang="en-AU" sz="2200" i="1" dirty="0">
                <a:solidFill>
                  <a:srgbClr val="4A4C4B"/>
                </a:solidFill>
                <a:latin typeface="News Gothic Std"/>
                <a:cs typeface="+mn-cs"/>
              </a:rPr>
              <a:t>Learning for Life </a:t>
            </a:r>
            <a:r>
              <a:rPr lang="en-AU" sz="2200" dirty="0">
                <a:solidFill>
                  <a:srgbClr val="4A4C4B"/>
                </a:solidFill>
                <a:latin typeface="News Gothic Std"/>
                <a:cs typeface="+mn-cs"/>
              </a:rPr>
              <a:t>students and contribute to better understanding:</a:t>
            </a:r>
          </a:p>
          <a:p>
            <a:pPr marL="645300" lvl="1" indent="-342900">
              <a:lnSpc>
                <a:spcPct val="100000"/>
              </a:lnSpc>
              <a:spcBef>
                <a:spcPts val="700"/>
              </a:spcBef>
              <a:spcAft>
                <a:spcPts val="500"/>
              </a:spcAft>
              <a:buClr>
                <a:srgbClr val="E58221"/>
              </a:buClr>
              <a:buSzPct val="125000"/>
              <a:defRPr/>
            </a:pPr>
            <a:r>
              <a:rPr lang="en-AU" sz="2200" b="1" dirty="0">
                <a:solidFill>
                  <a:srgbClr val="4A4C4B"/>
                </a:solidFill>
                <a:latin typeface="News Gothic Std"/>
                <a:cs typeface="+mn-cs"/>
              </a:rPr>
              <a:t>Post-school pathways </a:t>
            </a:r>
            <a:r>
              <a:rPr lang="en-AU" sz="2200" dirty="0">
                <a:solidFill>
                  <a:srgbClr val="4A4C4B"/>
                </a:solidFill>
                <a:latin typeface="News Gothic Std"/>
                <a:cs typeface="+mn-cs"/>
              </a:rPr>
              <a:t>taken by young Australians experiencing disadvantage</a:t>
            </a:r>
          </a:p>
          <a:p>
            <a:pPr marL="645300" lvl="1" indent="-342900">
              <a:lnSpc>
                <a:spcPct val="100000"/>
              </a:lnSpc>
              <a:spcBef>
                <a:spcPts val="700"/>
              </a:spcBef>
              <a:spcAft>
                <a:spcPts val="500"/>
              </a:spcAft>
              <a:buClr>
                <a:srgbClr val="E58221"/>
              </a:buClr>
              <a:buSzPct val="125000"/>
              <a:defRPr/>
            </a:pPr>
            <a:r>
              <a:rPr lang="en-AU" sz="2200" b="1" dirty="0">
                <a:solidFill>
                  <a:srgbClr val="4A4C4B"/>
                </a:solidFill>
                <a:latin typeface="News Gothic Std"/>
                <a:cs typeface="+mn-cs"/>
              </a:rPr>
              <a:t>Factors </a:t>
            </a:r>
            <a:r>
              <a:rPr lang="en-AU" sz="2200" dirty="0">
                <a:solidFill>
                  <a:srgbClr val="4A4C4B"/>
                </a:solidFill>
                <a:latin typeface="News Gothic Std"/>
                <a:cs typeface="+mn-cs"/>
              </a:rPr>
              <a:t>that influence these pathways</a:t>
            </a:r>
          </a:p>
          <a:p>
            <a:pPr marL="645300" lvl="1" indent="-342900">
              <a:lnSpc>
                <a:spcPct val="100000"/>
              </a:lnSpc>
              <a:spcBef>
                <a:spcPts val="700"/>
              </a:spcBef>
              <a:spcAft>
                <a:spcPts val="500"/>
              </a:spcAft>
              <a:buClr>
                <a:srgbClr val="E58221"/>
              </a:buClr>
              <a:buSzPct val="125000"/>
              <a:defRPr/>
            </a:pPr>
            <a:r>
              <a:rPr lang="en-AU" sz="2200" dirty="0">
                <a:solidFill>
                  <a:srgbClr val="4A4C4B"/>
                </a:solidFill>
                <a:latin typeface="News Gothic Std"/>
                <a:cs typeface="+mn-cs"/>
              </a:rPr>
              <a:t>What might be done to </a:t>
            </a:r>
            <a:r>
              <a:rPr lang="en-AU" sz="2200" b="1" dirty="0">
                <a:solidFill>
                  <a:srgbClr val="4A4C4B"/>
                </a:solidFill>
                <a:latin typeface="News Gothic Std"/>
                <a:cs typeface="+mn-cs"/>
              </a:rPr>
              <a:t>improve</a:t>
            </a:r>
            <a:r>
              <a:rPr lang="en-AU" sz="2200" dirty="0">
                <a:solidFill>
                  <a:srgbClr val="4A4C4B"/>
                </a:solidFill>
                <a:latin typeface="News Gothic Std"/>
                <a:cs typeface="+mn-cs"/>
              </a:rPr>
              <a:t> the post-school engagement of young people experiencing disadvantage</a:t>
            </a:r>
          </a:p>
          <a:p>
            <a:pPr marL="342900" indent="-342900">
              <a:lnSpc>
                <a:spcPct val="100000"/>
              </a:lnSpc>
              <a:spcBef>
                <a:spcPts val="700"/>
              </a:spcBef>
              <a:spcAft>
                <a:spcPts val="500"/>
              </a:spcAft>
              <a:buClr>
                <a:srgbClr val="E58221"/>
              </a:buClr>
              <a:buSzPct val="125000"/>
              <a:defRPr/>
            </a:pPr>
            <a:r>
              <a:rPr kumimoji="0" lang="en-AU" sz="2200" b="1" i="0" u="none" strike="noStrike" kern="1200" cap="none" spc="0" normalizeH="0" baseline="0" noProof="0" dirty="0">
                <a:ln>
                  <a:noFill/>
                </a:ln>
                <a:solidFill>
                  <a:srgbClr val="4A4C4B"/>
                </a:solidFill>
                <a:effectLst/>
                <a:uLnTx/>
                <a:uFillTx/>
                <a:latin typeface="News Gothic Std"/>
                <a:ea typeface="+mn-ea"/>
                <a:cs typeface="+mn-cs"/>
              </a:rPr>
              <a:t>Methodology:</a:t>
            </a:r>
            <a:br>
              <a:rPr kumimoji="0" lang="en-AU" sz="2200" i="0" u="none" strike="noStrike" kern="1200" cap="none" spc="0" normalizeH="0" baseline="0" noProof="0" dirty="0">
                <a:ln>
                  <a:noFill/>
                </a:ln>
                <a:solidFill>
                  <a:srgbClr val="4A4C4B"/>
                </a:solidFill>
                <a:effectLst/>
                <a:uLnTx/>
                <a:uFillTx/>
                <a:latin typeface="News Gothic Std"/>
                <a:ea typeface="+mn-ea"/>
                <a:cs typeface="+mn-cs"/>
              </a:rPr>
            </a:br>
            <a:r>
              <a:rPr lang="en-AU" sz="2200" dirty="0">
                <a:solidFill>
                  <a:srgbClr val="4A4C4B"/>
                </a:solidFill>
                <a:latin typeface="News Gothic Std"/>
                <a:cs typeface="+mn-cs"/>
              </a:rPr>
              <a:t>- Young people of interest are those in Year 10 and Year 12 on </a:t>
            </a:r>
            <a:r>
              <a:rPr lang="en-AU" sz="2200" i="1" dirty="0">
                <a:solidFill>
                  <a:srgbClr val="4A4C4B"/>
                </a:solidFill>
                <a:latin typeface="News Gothic Std"/>
                <a:cs typeface="+mn-cs"/>
              </a:rPr>
              <a:t>Learning for Life </a:t>
            </a:r>
            <a:r>
              <a:rPr lang="en-AU" sz="2200" dirty="0">
                <a:solidFill>
                  <a:srgbClr val="4A4C4B"/>
                </a:solidFill>
                <a:latin typeface="News Gothic Std"/>
                <a:cs typeface="+mn-cs"/>
              </a:rPr>
              <a:t>in 2020</a:t>
            </a:r>
            <a:br>
              <a:rPr lang="en-AU" sz="2200" dirty="0">
                <a:solidFill>
                  <a:srgbClr val="4A4C4B"/>
                </a:solidFill>
                <a:latin typeface="News Gothic Std"/>
                <a:cs typeface="+mn-cs"/>
              </a:rPr>
            </a:br>
            <a:r>
              <a:rPr lang="en-AU" sz="2200" dirty="0">
                <a:solidFill>
                  <a:srgbClr val="4A4C4B"/>
                </a:solidFill>
                <a:latin typeface="News Gothic Std"/>
                <a:cs typeface="+mn-cs"/>
              </a:rPr>
              <a:t>- Longitudinal survey March-May 2021, 2022,2023</a:t>
            </a:r>
            <a:br>
              <a:rPr lang="en-AU" sz="2200" dirty="0">
                <a:solidFill>
                  <a:srgbClr val="4A4C4B"/>
                </a:solidFill>
                <a:latin typeface="News Gothic Std"/>
                <a:cs typeface="+mn-cs"/>
              </a:rPr>
            </a:br>
            <a:r>
              <a:rPr lang="en-AU" sz="2200" dirty="0">
                <a:solidFill>
                  <a:srgbClr val="4A4C4B"/>
                </a:solidFill>
                <a:latin typeface="News Gothic Std"/>
                <a:cs typeface="+mn-cs"/>
              </a:rPr>
              <a:t>- Longitudinal qualitative interviews with sub-cohorts in August 2021,2022 and 2023</a:t>
            </a:r>
            <a:br>
              <a:rPr lang="en-AU" sz="2200" dirty="0">
                <a:solidFill>
                  <a:srgbClr val="4A4C4B"/>
                </a:solidFill>
                <a:latin typeface="News Gothic Std"/>
                <a:cs typeface="+mn-cs"/>
              </a:rPr>
            </a:br>
            <a:r>
              <a:rPr lang="en-AU" sz="2200" dirty="0">
                <a:solidFill>
                  <a:srgbClr val="4A4C4B"/>
                </a:solidFill>
                <a:latin typeface="News Gothic Std"/>
                <a:cs typeface="+mn-cs"/>
              </a:rPr>
              <a:t>- Combination of new data with that collected on students since they began on the program </a:t>
            </a:r>
            <a:br>
              <a:rPr lang="en-AU" sz="2100" dirty="0">
                <a:solidFill>
                  <a:srgbClr val="4A4C4B"/>
                </a:solidFill>
                <a:latin typeface="News Gothic Std"/>
                <a:cs typeface="+mn-cs"/>
              </a:rPr>
            </a:br>
            <a:endParaRPr lang="en-AU" sz="2100" dirty="0">
              <a:solidFill>
                <a:srgbClr val="4A4C4B"/>
              </a:solidFill>
              <a:latin typeface="News Gothic Std"/>
              <a:cs typeface="+mn-cs"/>
            </a:endParaRPr>
          </a:p>
        </p:txBody>
      </p:sp>
    </p:spTree>
    <p:extLst>
      <p:ext uri="{BB962C8B-B14F-4D97-AF65-F5344CB8AC3E}">
        <p14:creationId xmlns:p14="http://schemas.microsoft.com/office/powerpoint/2010/main" val="192026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4</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58891" y="787946"/>
            <a:ext cx="10518660" cy="106997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4000" cap="none" dirty="0">
                <a:solidFill>
                  <a:srgbClr val="003A66"/>
                </a:solidFill>
                <a:latin typeface="News Gothic Std"/>
                <a:ea typeface="+mn-ea"/>
                <a:cs typeface="+mn-cs"/>
              </a:rPr>
              <a:t>WAVE 1</a:t>
            </a:r>
            <a:r>
              <a:rPr kumimoji="0" lang="en-AU" sz="4000" b="1" u="none" strike="noStrike" kern="1200" cap="none" spc="0" normalizeH="0" baseline="0" noProof="0" dirty="0">
                <a:ln>
                  <a:noFill/>
                </a:ln>
                <a:solidFill>
                  <a:srgbClr val="003A66"/>
                </a:solidFill>
                <a:effectLst/>
                <a:uLnTx/>
                <a:uFillTx/>
                <a:latin typeface="News Gothic Std"/>
                <a:ea typeface="+mn-ea"/>
                <a:cs typeface="+mn-cs"/>
              </a:rPr>
              <a:t>, 2021</a:t>
            </a:r>
          </a:p>
        </p:txBody>
      </p:sp>
      <p:sp>
        <p:nvSpPr>
          <p:cNvPr id="10" name="Content Placeholder 8">
            <a:extLst>
              <a:ext uri="{FF2B5EF4-FFF2-40B4-BE49-F238E27FC236}">
                <a16:creationId xmlns:a16="http://schemas.microsoft.com/office/drawing/2014/main" id="{F787E98D-960A-4EF6-969A-97E094CDA59D}"/>
              </a:ext>
            </a:extLst>
          </p:cNvPr>
          <p:cNvSpPr>
            <a:spLocks noGrp="1"/>
          </p:cNvSpPr>
          <p:nvPr>
            <p:ph sz="half" idx="2"/>
          </p:nvPr>
        </p:nvSpPr>
        <p:spPr>
          <a:xfrm>
            <a:off x="358891" y="1574800"/>
            <a:ext cx="5876809" cy="4781550"/>
          </a:xfrm>
        </p:spPr>
        <p:txBody>
          <a:bodyPr>
            <a:noAutofit/>
          </a:bodyPr>
          <a:lstStyle/>
          <a:p>
            <a:pPr marL="342900" indent="-342900">
              <a:lnSpc>
                <a:spcPct val="100000"/>
              </a:lnSpc>
              <a:spcBef>
                <a:spcPts val="700"/>
              </a:spcBef>
              <a:spcAft>
                <a:spcPts val="500"/>
              </a:spcAft>
              <a:buClr>
                <a:srgbClr val="E58221"/>
              </a:buClr>
              <a:buSzPct val="125000"/>
              <a:defRPr/>
            </a:pPr>
            <a:r>
              <a:rPr lang="en-AU" sz="2400" b="1" dirty="0">
                <a:solidFill>
                  <a:srgbClr val="4A4C4B"/>
                </a:solidFill>
                <a:latin typeface="News Gothic Std"/>
                <a:cs typeface="+mn-cs"/>
              </a:rPr>
              <a:t> </a:t>
            </a:r>
            <a:r>
              <a:rPr lang="en-AU" sz="2100" b="1" dirty="0">
                <a:solidFill>
                  <a:srgbClr val="4A4C4B"/>
                </a:solidFill>
                <a:latin typeface="News Gothic Std"/>
                <a:cs typeface="+mn-cs"/>
              </a:rPr>
              <a:t>Survey 80% response rate</a:t>
            </a:r>
          </a:p>
          <a:p>
            <a:pPr marL="645300" lvl="1" indent="-342900">
              <a:lnSpc>
                <a:spcPct val="100000"/>
              </a:lnSpc>
              <a:spcBef>
                <a:spcPts val="700"/>
              </a:spcBef>
              <a:spcAft>
                <a:spcPts val="500"/>
              </a:spcAft>
              <a:buClr>
                <a:srgbClr val="E58221"/>
              </a:buClr>
              <a:buSzPct val="125000"/>
              <a:defRPr/>
            </a:pPr>
            <a:r>
              <a:rPr kumimoji="0" lang="en-AU" sz="2100" i="0" u="none" strike="noStrike" kern="1200" cap="none" spc="0" normalizeH="0" baseline="0" noProof="0" dirty="0">
                <a:ln>
                  <a:noFill/>
                </a:ln>
                <a:solidFill>
                  <a:srgbClr val="4A4C4B"/>
                </a:solidFill>
                <a:effectLst/>
                <a:uLnTx/>
                <a:uFillTx/>
                <a:latin typeface="News Gothic Std"/>
                <a:ea typeface="+mn-ea"/>
                <a:cs typeface="+mn-cs"/>
              </a:rPr>
              <a:t>4,621 completed surveys on line or telephone</a:t>
            </a:r>
          </a:p>
          <a:p>
            <a:pPr marL="645300" lvl="1" indent="-342900">
              <a:lnSpc>
                <a:spcPct val="100000"/>
              </a:lnSpc>
              <a:spcBef>
                <a:spcPts val="700"/>
              </a:spcBef>
              <a:spcAft>
                <a:spcPts val="500"/>
              </a:spcAft>
              <a:buClr>
                <a:srgbClr val="E58221"/>
              </a:buClr>
              <a:buSzPct val="125000"/>
              <a:defRPr/>
            </a:pPr>
            <a:r>
              <a:rPr kumimoji="0" lang="en-AU" sz="2100" i="0" u="none" strike="noStrike" kern="1200" cap="none" spc="0" normalizeH="0" baseline="0" noProof="0" dirty="0">
                <a:ln>
                  <a:noFill/>
                </a:ln>
                <a:solidFill>
                  <a:srgbClr val="4A4C4B"/>
                </a:solidFill>
                <a:effectLst/>
                <a:uLnTx/>
                <a:uFillTx/>
                <a:latin typeface="News Gothic Std"/>
                <a:ea typeface="+mn-ea"/>
                <a:cs typeface="+mn-cs"/>
              </a:rPr>
              <a:t>94% agreed to follow-up survey</a:t>
            </a:r>
            <a:endParaRPr lang="en-AU" sz="2100" dirty="0">
              <a:solidFill>
                <a:srgbClr val="4A4C4B"/>
              </a:solidFill>
              <a:latin typeface="News Gothic Std"/>
              <a:cs typeface="+mn-cs"/>
            </a:endParaRPr>
          </a:p>
          <a:p>
            <a:pPr marL="342900"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Key sample characteristics:</a:t>
            </a: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64% Year 10 cohort / 36% Year 12 cohort</a:t>
            </a: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53% female</a:t>
            </a: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16% Aboriginal or Torres Strait Islander</a:t>
            </a: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68% in metropolitan area and all states and territories proportionally represented</a:t>
            </a: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Minor non-response bias, all analyses are weighted to adjust for non-response</a:t>
            </a:r>
          </a:p>
          <a:p>
            <a:pPr marL="302400" lvl="1" indent="0">
              <a:lnSpc>
                <a:spcPct val="100000"/>
              </a:lnSpc>
              <a:spcBef>
                <a:spcPts val="700"/>
              </a:spcBef>
              <a:spcAft>
                <a:spcPts val="500"/>
              </a:spcAft>
              <a:buClr>
                <a:srgbClr val="E58221"/>
              </a:buClr>
              <a:buSzPct val="125000"/>
              <a:buNone/>
              <a:defRPr/>
            </a:pPr>
            <a:endParaRPr kumimoji="0" lang="en-AU" sz="2100" i="0" u="none" strike="noStrike" kern="1200" cap="none" spc="0" normalizeH="0" baseline="0" noProof="0" dirty="0">
              <a:ln>
                <a:noFill/>
              </a:ln>
              <a:solidFill>
                <a:srgbClr val="4A4C4B"/>
              </a:solidFill>
              <a:effectLst/>
              <a:uLnTx/>
              <a:uFillTx/>
              <a:latin typeface="News Gothic Std"/>
              <a:ea typeface="+mn-ea"/>
              <a:cs typeface="+mn-cs"/>
            </a:endParaRPr>
          </a:p>
        </p:txBody>
      </p:sp>
      <p:sp>
        <p:nvSpPr>
          <p:cNvPr id="6" name="Content Placeholder 8">
            <a:extLst>
              <a:ext uri="{FF2B5EF4-FFF2-40B4-BE49-F238E27FC236}">
                <a16:creationId xmlns:a16="http://schemas.microsoft.com/office/drawing/2014/main" id="{7D71DB24-035A-42F1-BA18-82A62528AB50}"/>
              </a:ext>
            </a:extLst>
          </p:cNvPr>
          <p:cNvSpPr txBox="1">
            <a:spLocks/>
          </p:cNvSpPr>
          <p:nvPr/>
        </p:nvSpPr>
        <p:spPr>
          <a:xfrm>
            <a:off x="6315191" y="1574800"/>
            <a:ext cx="5876809" cy="4781550"/>
          </a:xfrm>
          <a:prstGeom prst="rect">
            <a:avLst/>
          </a:prstGeom>
        </p:spPr>
        <p:txBody>
          <a:bodyPr vert="horz" lIns="91440" tIns="45720" rIns="91440" bIns="45720" rtlCol="0">
            <a:noAutofit/>
          </a:bodyPr>
          <a:lstStyle>
            <a:lvl1pPr marL="302400" indent="-300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03865"/>
                </a:solidFill>
                <a:latin typeface="Arial" panose="020B0604020202020204" pitchFamily="34" charset="0"/>
                <a:ea typeface="+mn-ea"/>
                <a:cs typeface="Arial" panose="020B0604020202020204" pitchFamily="34" charset="0"/>
              </a:defRPr>
            </a:lvl1pPr>
            <a:lvl2pPr marL="604800" indent="-264600" algn="l" defTabSz="914400" rtl="0" eaLnBrk="1" latinLnBrk="0" hangingPunct="1">
              <a:lnSpc>
                <a:spcPct val="90000"/>
              </a:lnSpc>
              <a:spcBef>
                <a:spcPts val="600"/>
              </a:spcBef>
              <a:spcAft>
                <a:spcPts val="600"/>
              </a:spcAft>
              <a:buFont typeface="System Font Regular"/>
              <a:buChar char="–"/>
              <a:defRPr sz="2400" kern="1200">
                <a:solidFill>
                  <a:srgbClr val="003865"/>
                </a:solidFill>
                <a:latin typeface="Arial" panose="020B0604020202020204" pitchFamily="34" charset="0"/>
                <a:ea typeface="+mn-ea"/>
                <a:cs typeface="Arial" panose="020B0604020202020204" pitchFamily="34" charset="0"/>
              </a:defRPr>
            </a:lvl2pPr>
            <a:lvl3pPr marL="871200" indent="-228600" algn="l" defTabSz="914400" rtl="0" eaLnBrk="1" latinLnBrk="0" hangingPunct="1">
              <a:lnSpc>
                <a:spcPct val="90000"/>
              </a:lnSpc>
              <a:spcBef>
                <a:spcPts val="600"/>
              </a:spcBef>
              <a:spcAft>
                <a:spcPts val="600"/>
              </a:spcAft>
              <a:buFont typeface="System Font Regular"/>
              <a:buChar char="–"/>
              <a:defRPr sz="2000" kern="1200">
                <a:solidFill>
                  <a:srgbClr val="009FE3"/>
                </a:solidFill>
                <a:latin typeface="Arial" panose="020B0604020202020204" pitchFamily="34" charset="0"/>
                <a:ea typeface="+mn-ea"/>
                <a:cs typeface="Arial" panose="020B0604020202020204" pitchFamily="34" charset="0"/>
              </a:defRPr>
            </a:lvl3pPr>
            <a:lvl4pPr marL="11016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4pPr>
            <a:lvl5pPr marL="13320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700"/>
              </a:spcBef>
              <a:spcAft>
                <a:spcPts val="500"/>
              </a:spcAft>
              <a:buClr>
                <a:srgbClr val="E58221"/>
              </a:buClr>
              <a:buSzPct val="125000"/>
              <a:defRPr/>
            </a:pPr>
            <a:r>
              <a:rPr lang="en-AU" sz="2400" b="1" dirty="0">
                <a:solidFill>
                  <a:srgbClr val="4A4C4B"/>
                </a:solidFill>
                <a:latin typeface="News Gothic Std"/>
                <a:cs typeface="+mn-cs"/>
              </a:rPr>
              <a:t> Qualitative component</a:t>
            </a:r>
            <a:endParaRPr lang="en-AU" sz="2100" b="1" dirty="0">
              <a:solidFill>
                <a:srgbClr val="4A4C4B"/>
              </a:solidFill>
              <a:latin typeface="News Gothic Std"/>
              <a:cs typeface="+mn-cs"/>
            </a:endParaRP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60 interviews</a:t>
            </a: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34 female</a:t>
            </a: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11 Aboriginal or Torres Strait Islander young people</a:t>
            </a: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16 in regional areas</a:t>
            </a: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21 Year 10 cohort</a:t>
            </a:r>
          </a:p>
          <a:p>
            <a:pPr marL="645300" lvl="1" indent="-342900">
              <a:lnSpc>
                <a:spcPct val="100000"/>
              </a:lnSpc>
              <a:spcBef>
                <a:spcPts val="700"/>
              </a:spcBef>
              <a:spcAft>
                <a:spcPts val="500"/>
              </a:spcAft>
              <a:buClr>
                <a:srgbClr val="E58221"/>
              </a:buClr>
              <a:buSzPct val="125000"/>
              <a:defRPr/>
            </a:pPr>
            <a:r>
              <a:rPr lang="en-AU" sz="2100" dirty="0">
                <a:solidFill>
                  <a:srgbClr val="4A4C4B"/>
                </a:solidFill>
                <a:latin typeface="News Gothic Std"/>
                <a:cs typeface="+mn-cs"/>
              </a:rPr>
              <a:t>39 Year 12 cohort</a:t>
            </a:r>
          </a:p>
          <a:p>
            <a:pPr marL="645300" lvl="1" indent="-342900">
              <a:lnSpc>
                <a:spcPct val="100000"/>
              </a:lnSpc>
              <a:spcBef>
                <a:spcPts val="700"/>
              </a:spcBef>
              <a:spcAft>
                <a:spcPts val="500"/>
              </a:spcAft>
              <a:buClr>
                <a:srgbClr val="E58221"/>
              </a:buClr>
              <a:buSzPct val="125000"/>
              <a:defRPr/>
            </a:pPr>
            <a:endParaRPr lang="en-AU" sz="2100" dirty="0">
              <a:solidFill>
                <a:srgbClr val="4A4C4B"/>
              </a:solidFill>
              <a:latin typeface="News Gothic Std"/>
              <a:cs typeface="+mn-cs"/>
            </a:endParaRPr>
          </a:p>
          <a:p>
            <a:pPr marL="645300" lvl="1" indent="-342900">
              <a:lnSpc>
                <a:spcPct val="100000"/>
              </a:lnSpc>
              <a:spcBef>
                <a:spcPts val="700"/>
              </a:spcBef>
              <a:spcAft>
                <a:spcPts val="500"/>
              </a:spcAft>
              <a:buClr>
                <a:srgbClr val="E58221"/>
              </a:buClr>
              <a:buSzPct val="125000"/>
              <a:defRPr/>
            </a:pPr>
            <a:endParaRPr lang="en-AU" sz="2100" dirty="0">
              <a:solidFill>
                <a:srgbClr val="4A4C4B"/>
              </a:solidFill>
              <a:latin typeface="News Gothic Std"/>
              <a:cs typeface="+mn-cs"/>
            </a:endParaRPr>
          </a:p>
          <a:p>
            <a:pPr marL="302400" lvl="1" indent="0">
              <a:lnSpc>
                <a:spcPct val="100000"/>
              </a:lnSpc>
              <a:spcBef>
                <a:spcPts val="700"/>
              </a:spcBef>
              <a:spcAft>
                <a:spcPts val="500"/>
              </a:spcAft>
              <a:buClr>
                <a:srgbClr val="E58221"/>
              </a:buClr>
              <a:buSzPct val="125000"/>
              <a:buFont typeface="System Font Regular"/>
              <a:buNone/>
              <a:defRPr/>
            </a:pPr>
            <a:endParaRPr lang="en-AU" sz="2100" dirty="0">
              <a:solidFill>
                <a:srgbClr val="4A4C4B"/>
              </a:solidFill>
              <a:latin typeface="News Gothic Std"/>
              <a:cs typeface="+mn-cs"/>
            </a:endParaRPr>
          </a:p>
        </p:txBody>
      </p:sp>
    </p:spTree>
    <p:extLst>
      <p:ext uri="{BB962C8B-B14F-4D97-AF65-F5344CB8AC3E}">
        <p14:creationId xmlns:p14="http://schemas.microsoft.com/office/powerpoint/2010/main" val="410885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5</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58890" y="660946"/>
            <a:ext cx="10518660" cy="1069975"/>
          </a:xfrm>
          <a:prstGeom prst="rect">
            <a:avLst/>
          </a:prstGeom>
        </p:spPr>
        <p:txBody>
          <a:bodyPr vert="horz" lIns="0" tIns="0" rIns="0" bIns="0" rtlCol="0" anchor="t" anchorCtr="0">
            <a:normAutofit fontScale="92500" lnSpcReduction="10000"/>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Research focus: Career support and post-secondary engagement</a:t>
            </a:r>
          </a:p>
        </p:txBody>
      </p:sp>
      <p:sp>
        <p:nvSpPr>
          <p:cNvPr id="10" name="Content Placeholder 8">
            <a:extLst>
              <a:ext uri="{FF2B5EF4-FFF2-40B4-BE49-F238E27FC236}">
                <a16:creationId xmlns:a16="http://schemas.microsoft.com/office/drawing/2014/main" id="{F787E98D-960A-4EF6-969A-97E094CDA59D}"/>
              </a:ext>
            </a:extLst>
          </p:cNvPr>
          <p:cNvSpPr>
            <a:spLocks noGrp="1"/>
          </p:cNvSpPr>
          <p:nvPr>
            <p:ph sz="half" idx="2"/>
          </p:nvPr>
        </p:nvSpPr>
        <p:spPr>
          <a:xfrm>
            <a:off x="358889" y="2115684"/>
            <a:ext cx="4969467" cy="4347028"/>
          </a:xfrm>
        </p:spPr>
        <p:txBody>
          <a:bodyPr>
            <a:normAutofit/>
          </a:bodyPr>
          <a:lstStyle/>
          <a:p>
            <a:pPr marL="0" indent="0">
              <a:lnSpc>
                <a:spcPct val="100000"/>
              </a:lnSpc>
              <a:spcBef>
                <a:spcPts val="700"/>
              </a:spcBef>
              <a:spcAft>
                <a:spcPts val="500"/>
              </a:spcAft>
              <a:buClr>
                <a:srgbClr val="E58221"/>
              </a:buClr>
              <a:buSzPct val="125000"/>
              <a:buNone/>
              <a:defRPr/>
            </a:pPr>
            <a:r>
              <a:rPr lang="en-AU" sz="2000" b="1" dirty="0">
                <a:solidFill>
                  <a:srgbClr val="4A4C4B"/>
                </a:solidFill>
                <a:latin typeface="News Gothic Std"/>
                <a:cs typeface="+mn-cs"/>
              </a:rPr>
              <a:t>Background</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Research consistently shows that disadvantaged students in Australia:</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Report receiving fewer career advice opportunities than other students </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Have lower rates of engagement in employment, education or training after leaving high school</a:t>
            </a:r>
          </a:p>
        </p:txBody>
      </p:sp>
      <p:sp>
        <p:nvSpPr>
          <p:cNvPr id="5" name="Content Placeholder 8">
            <a:extLst>
              <a:ext uri="{FF2B5EF4-FFF2-40B4-BE49-F238E27FC236}">
                <a16:creationId xmlns:a16="http://schemas.microsoft.com/office/drawing/2014/main" id="{E1B11052-C2FD-4803-B66A-791AAD1CF37D}"/>
              </a:ext>
            </a:extLst>
          </p:cNvPr>
          <p:cNvSpPr txBox="1">
            <a:spLocks/>
          </p:cNvSpPr>
          <p:nvPr/>
        </p:nvSpPr>
        <p:spPr>
          <a:xfrm>
            <a:off x="6261100" y="2115684"/>
            <a:ext cx="4802011" cy="4347028"/>
          </a:xfrm>
          <a:prstGeom prst="rect">
            <a:avLst/>
          </a:prstGeom>
        </p:spPr>
        <p:txBody>
          <a:bodyPr vert="horz" lIns="91440" tIns="45720" rIns="91440" bIns="45720" rtlCol="0">
            <a:normAutofit/>
          </a:bodyPr>
          <a:lstStyle>
            <a:lvl1pPr marL="302400" indent="-300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03865"/>
                </a:solidFill>
                <a:latin typeface="Arial" panose="020B0604020202020204" pitchFamily="34" charset="0"/>
                <a:ea typeface="+mn-ea"/>
                <a:cs typeface="Arial" panose="020B0604020202020204" pitchFamily="34" charset="0"/>
              </a:defRPr>
            </a:lvl1pPr>
            <a:lvl2pPr marL="604800" indent="-264600" algn="l" defTabSz="914400" rtl="0" eaLnBrk="1" latinLnBrk="0" hangingPunct="1">
              <a:lnSpc>
                <a:spcPct val="90000"/>
              </a:lnSpc>
              <a:spcBef>
                <a:spcPts val="600"/>
              </a:spcBef>
              <a:spcAft>
                <a:spcPts val="600"/>
              </a:spcAft>
              <a:buFont typeface="System Font Regular"/>
              <a:buChar char="–"/>
              <a:defRPr sz="2400" kern="1200">
                <a:solidFill>
                  <a:srgbClr val="003865"/>
                </a:solidFill>
                <a:latin typeface="Arial" panose="020B0604020202020204" pitchFamily="34" charset="0"/>
                <a:ea typeface="+mn-ea"/>
                <a:cs typeface="Arial" panose="020B0604020202020204" pitchFamily="34" charset="0"/>
              </a:defRPr>
            </a:lvl2pPr>
            <a:lvl3pPr marL="871200" indent="-228600" algn="l" defTabSz="914400" rtl="0" eaLnBrk="1" latinLnBrk="0" hangingPunct="1">
              <a:lnSpc>
                <a:spcPct val="90000"/>
              </a:lnSpc>
              <a:spcBef>
                <a:spcPts val="600"/>
              </a:spcBef>
              <a:spcAft>
                <a:spcPts val="600"/>
              </a:spcAft>
              <a:buFont typeface="System Font Regular"/>
              <a:buChar char="–"/>
              <a:defRPr sz="2000" kern="1200">
                <a:solidFill>
                  <a:srgbClr val="009FE3"/>
                </a:solidFill>
                <a:latin typeface="Arial" panose="020B0604020202020204" pitchFamily="34" charset="0"/>
                <a:ea typeface="+mn-ea"/>
                <a:cs typeface="Arial" panose="020B0604020202020204" pitchFamily="34" charset="0"/>
              </a:defRPr>
            </a:lvl3pPr>
            <a:lvl4pPr marL="11016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4pPr>
            <a:lvl5pPr marL="13320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700"/>
              </a:spcBef>
              <a:spcAft>
                <a:spcPts val="500"/>
              </a:spcAft>
              <a:buClr>
                <a:srgbClr val="E58221"/>
              </a:buClr>
              <a:buSzPct val="125000"/>
              <a:buNone/>
              <a:defRPr/>
            </a:pPr>
            <a:r>
              <a:rPr lang="en-AU" sz="2000" b="1" dirty="0">
                <a:solidFill>
                  <a:srgbClr val="4A4C4B"/>
                </a:solidFill>
                <a:latin typeface="News Gothic Std"/>
                <a:cs typeface="+mn-cs"/>
              </a:rPr>
              <a:t>Our research questions</a:t>
            </a:r>
          </a:p>
          <a:p>
            <a:pPr marL="342900" indent="-342900">
              <a:lnSpc>
                <a:spcPct val="100000"/>
              </a:lnSpc>
              <a:spcBef>
                <a:spcPts val="700"/>
              </a:spcBef>
              <a:spcAft>
                <a:spcPts val="500"/>
              </a:spcAft>
              <a:buClr>
                <a:srgbClr val="E58221"/>
              </a:buClr>
              <a:buSzPct val="125000"/>
              <a:defRPr/>
            </a:pPr>
            <a:r>
              <a:rPr lang="en-AU" sz="2000" b="1" dirty="0">
                <a:solidFill>
                  <a:srgbClr val="4A4C4B"/>
                </a:solidFill>
                <a:latin typeface="News Gothic Std"/>
                <a:cs typeface="+mn-cs"/>
              </a:rPr>
              <a:t>Among young people who are disadvantaged:</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What characteristics are associated with receiving </a:t>
            </a:r>
            <a:r>
              <a:rPr lang="en-AU" sz="1600" i="1" dirty="0">
                <a:solidFill>
                  <a:srgbClr val="4A4C4B"/>
                </a:solidFill>
                <a:latin typeface="News Gothic Std"/>
                <a:cs typeface="+mn-cs"/>
              </a:rPr>
              <a:t>useful</a:t>
            </a:r>
            <a:r>
              <a:rPr lang="en-AU" sz="1600" dirty="0">
                <a:solidFill>
                  <a:srgbClr val="4A4C4B"/>
                </a:solidFill>
                <a:latin typeface="News Gothic Std"/>
                <a:cs typeface="+mn-cs"/>
              </a:rPr>
              <a:t> career support?</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Is career support associated with higher rates of work/study engagement in the first year after leaving high school?</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Do some students appear to benefit from those supports more than others?</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What can young people tell us about their experiences of career support?</a:t>
            </a:r>
          </a:p>
        </p:txBody>
      </p:sp>
    </p:spTree>
    <p:extLst>
      <p:ext uri="{BB962C8B-B14F-4D97-AF65-F5344CB8AC3E}">
        <p14:creationId xmlns:p14="http://schemas.microsoft.com/office/powerpoint/2010/main" val="288109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6</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58890" y="660946"/>
            <a:ext cx="10518660" cy="106997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Main data items</a:t>
            </a:r>
          </a:p>
        </p:txBody>
      </p:sp>
      <p:sp>
        <p:nvSpPr>
          <p:cNvPr id="10" name="Content Placeholder 8">
            <a:extLst>
              <a:ext uri="{FF2B5EF4-FFF2-40B4-BE49-F238E27FC236}">
                <a16:creationId xmlns:a16="http://schemas.microsoft.com/office/drawing/2014/main" id="{F787E98D-960A-4EF6-969A-97E094CDA59D}"/>
              </a:ext>
            </a:extLst>
          </p:cNvPr>
          <p:cNvSpPr>
            <a:spLocks noGrp="1"/>
          </p:cNvSpPr>
          <p:nvPr>
            <p:ph sz="half" idx="2"/>
          </p:nvPr>
        </p:nvSpPr>
        <p:spPr>
          <a:xfrm>
            <a:off x="358889" y="2146300"/>
            <a:ext cx="5409733" cy="4347028"/>
          </a:xfrm>
        </p:spPr>
        <p:txBody>
          <a:bodyPr>
            <a:normAutofit/>
          </a:bodyPr>
          <a:lstStyle/>
          <a:p>
            <a:pPr marL="0" indent="0">
              <a:lnSpc>
                <a:spcPct val="100000"/>
              </a:lnSpc>
              <a:spcBef>
                <a:spcPts val="700"/>
              </a:spcBef>
              <a:spcAft>
                <a:spcPts val="500"/>
              </a:spcAft>
              <a:buClr>
                <a:srgbClr val="E58221"/>
              </a:buClr>
              <a:buSzPct val="125000"/>
              <a:buNone/>
              <a:defRPr/>
            </a:pPr>
            <a:r>
              <a:rPr lang="en-AU" sz="2000" b="1" dirty="0">
                <a:solidFill>
                  <a:srgbClr val="4A4C4B"/>
                </a:solidFill>
                <a:latin typeface="News Gothic Std"/>
                <a:cs typeface="+mn-cs"/>
              </a:rPr>
              <a:t>Career support:</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“Has your/did your school give you support, advice or information about possible careers or post-school options?”</a:t>
            </a:r>
          </a:p>
          <a:p>
            <a:pPr marL="302400" lvl="1" indent="0">
              <a:lnSpc>
                <a:spcPct val="100000"/>
              </a:lnSpc>
              <a:spcBef>
                <a:spcPts val="700"/>
              </a:spcBef>
              <a:spcAft>
                <a:spcPts val="500"/>
              </a:spcAft>
              <a:buClr>
                <a:srgbClr val="E58221"/>
              </a:buClr>
              <a:buSzPct val="125000"/>
              <a:buNone/>
              <a:defRPr/>
            </a:pPr>
            <a:r>
              <a:rPr lang="en-AU" sz="2000" dirty="0">
                <a:solidFill>
                  <a:srgbClr val="4A4C4B"/>
                </a:solidFill>
                <a:latin typeface="News Gothic Std"/>
                <a:cs typeface="+mn-cs"/>
              </a:rPr>
              <a:t>Yes/No</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“How useful was it in helping you decide on post-school options?”</a:t>
            </a:r>
          </a:p>
          <a:p>
            <a:pPr marL="302400" lvl="1" indent="0">
              <a:lnSpc>
                <a:spcPct val="100000"/>
              </a:lnSpc>
              <a:spcBef>
                <a:spcPts val="700"/>
              </a:spcBef>
              <a:spcAft>
                <a:spcPts val="500"/>
              </a:spcAft>
              <a:buClr>
                <a:srgbClr val="E58221"/>
              </a:buClr>
              <a:buSzPct val="125000"/>
              <a:buNone/>
              <a:defRPr/>
            </a:pPr>
            <a:r>
              <a:rPr lang="en-AU" sz="2000" dirty="0">
                <a:solidFill>
                  <a:srgbClr val="4A4C4B"/>
                </a:solidFill>
                <a:latin typeface="News Gothic Std"/>
                <a:cs typeface="+mn-cs"/>
              </a:rPr>
              <a:t>1 = Not at all useful; 5 = Very useful</a:t>
            </a:r>
          </a:p>
        </p:txBody>
      </p:sp>
      <p:sp>
        <p:nvSpPr>
          <p:cNvPr id="5" name="Content Placeholder 8">
            <a:extLst>
              <a:ext uri="{FF2B5EF4-FFF2-40B4-BE49-F238E27FC236}">
                <a16:creationId xmlns:a16="http://schemas.microsoft.com/office/drawing/2014/main" id="{E1B11052-C2FD-4803-B66A-791AAD1CF37D}"/>
              </a:ext>
            </a:extLst>
          </p:cNvPr>
          <p:cNvSpPr txBox="1">
            <a:spLocks/>
          </p:cNvSpPr>
          <p:nvPr/>
        </p:nvSpPr>
        <p:spPr>
          <a:xfrm>
            <a:off x="6261100" y="2115684"/>
            <a:ext cx="5737111" cy="4347028"/>
          </a:xfrm>
          <a:prstGeom prst="rect">
            <a:avLst/>
          </a:prstGeom>
        </p:spPr>
        <p:txBody>
          <a:bodyPr vert="horz" lIns="91440" tIns="45720" rIns="91440" bIns="45720" rtlCol="0">
            <a:normAutofit/>
          </a:bodyPr>
          <a:lstStyle>
            <a:lvl1pPr marL="302400" indent="-300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03865"/>
                </a:solidFill>
                <a:latin typeface="Arial" panose="020B0604020202020204" pitchFamily="34" charset="0"/>
                <a:ea typeface="+mn-ea"/>
                <a:cs typeface="Arial" panose="020B0604020202020204" pitchFamily="34" charset="0"/>
              </a:defRPr>
            </a:lvl1pPr>
            <a:lvl2pPr marL="604800" indent="-264600" algn="l" defTabSz="914400" rtl="0" eaLnBrk="1" latinLnBrk="0" hangingPunct="1">
              <a:lnSpc>
                <a:spcPct val="90000"/>
              </a:lnSpc>
              <a:spcBef>
                <a:spcPts val="600"/>
              </a:spcBef>
              <a:spcAft>
                <a:spcPts val="600"/>
              </a:spcAft>
              <a:buFont typeface="System Font Regular"/>
              <a:buChar char="–"/>
              <a:defRPr sz="2400" kern="1200">
                <a:solidFill>
                  <a:srgbClr val="003865"/>
                </a:solidFill>
                <a:latin typeface="Arial" panose="020B0604020202020204" pitchFamily="34" charset="0"/>
                <a:ea typeface="+mn-ea"/>
                <a:cs typeface="Arial" panose="020B0604020202020204" pitchFamily="34" charset="0"/>
              </a:defRPr>
            </a:lvl2pPr>
            <a:lvl3pPr marL="871200" indent="-228600" algn="l" defTabSz="914400" rtl="0" eaLnBrk="1" latinLnBrk="0" hangingPunct="1">
              <a:lnSpc>
                <a:spcPct val="90000"/>
              </a:lnSpc>
              <a:spcBef>
                <a:spcPts val="600"/>
              </a:spcBef>
              <a:spcAft>
                <a:spcPts val="600"/>
              </a:spcAft>
              <a:buFont typeface="System Font Regular"/>
              <a:buChar char="–"/>
              <a:defRPr sz="2000" kern="1200">
                <a:solidFill>
                  <a:srgbClr val="009FE3"/>
                </a:solidFill>
                <a:latin typeface="Arial" panose="020B0604020202020204" pitchFamily="34" charset="0"/>
                <a:ea typeface="+mn-ea"/>
                <a:cs typeface="Arial" panose="020B0604020202020204" pitchFamily="34" charset="0"/>
              </a:defRPr>
            </a:lvl3pPr>
            <a:lvl4pPr marL="11016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4pPr>
            <a:lvl5pPr marL="13320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700"/>
              </a:spcBef>
              <a:spcAft>
                <a:spcPts val="500"/>
              </a:spcAft>
              <a:buClr>
                <a:srgbClr val="E58221"/>
              </a:buClr>
              <a:buSzPct val="125000"/>
              <a:buNone/>
              <a:defRPr/>
            </a:pPr>
            <a:r>
              <a:rPr lang="en-AU" sz="2000" b="1" dirty="0">
                <a:solidFill>
                  <a:srgbClr val="4A4C4B"/>
                </a:solidFill>
                <a:latin typeface="News Gothic Std"/>
                <a:cs typeface="+mn-cs"/>
              </a:rPr>
              <a:t>Other items</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Questions relating to:</a:t>
            </a:r>
          </a:p>
          <a:p>
            <a:pPr marL="645300" lvl="1" indent="-342900">
              <a:lnSpc>
                <a:spcPct val="100000"/>
              </a:lnSpc>
              <a:spcBef>
                <a:spcPts val="700"/>
              </a:spcBef>
              <a:spcAft>
                <a:spcPts val="500"/>
              </a:spcAft>
              <a:buClr>
                <a:srgbClr val="E58221"/>
              </a:buClr>
              <a:buSzPct val="125000"/>
              <a:defRPr/>
            </a:pPr>
            <a:r>
              <a:rPr lang="en-AU" sz="1600" dirty="0">
                <a:solidFill>
                  <a:srgbClr val="4A4C4B"/>
                </a:solidFill>
                <a:latin typeface="News Gothic Std"/>
                <a:cs typeface="+mn-cs"/>
              </a:rPr>
              <a:t>Current study/employment/training activities</a:t>
            </a:r>
          </a:p>
          <a:p>
            <a:pPr marL="342900" indent="-342900">
              <a:lnSpc>
                <a:spcPct val="100000"/>
              </a:lnSpc>
              <a:spcBef>
                <a:spcPts val="700"/>
              </a:spcBef>
              <a:spcAft>
                <a:spcPts val="500"/>
              </a:spcAft>
              <a:buClr>
                <a:srgbClr val="E58221"/>
              </a:buClr>
              <a:buSzPct val="125000"/>
              <a:defRPr/>
            </a:pPr>
            <a:r>
              <a:rPr lang="en-AU" sz="2000">
                <a:solidFill>
                  <a:srgbClr val="4A4C4B"/>
                </a:solidFill>
                <a:latin typeface="News Gothic Std"/>
                <a:cs typeface="+mn-cs"/>
              </a:rPr>
              <a:t>Questions </a:t>
            </a:r>
            <a:r>
              <a:rPr lang="en-AU" sz="2000" dirty="0">
                <a:solidFill>
                  <a:srgbClr val="4A4C4B"/>
                </a:solidFill>
                <a:latin typeface="News Gothic Std"/>
                <a:cs typeface="+mn-cs"/>
              </a:rPr>
              <a:t>concerning health and wellbeing</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Prior data on English and Maths grades in Year 9</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Administrative data relating to family type, primary carer’s education and employment, school-level disadvantage</a:t>
            </a:r>
          </a:p>
        </p:txBody>
      </p:sp>
    </p:spTree>
    <p:extLst>
      <p:ext uri="{BB962C8B-B14F-4D97-AF65-F5344CB8AC3E}">
        <p14:creationId xmlns:p14="http://schemas.microsoft.com/office/powerpoint/2010/main" val="320388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7</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58890" y="660946"/>
            <a:ext cx="10518660" cy="106997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Approach</a:t>
            </a:r>
          </a:p>
        </p:txBody>
      </p:sp>
      <p:sp>
        <p:nvSpPr>
          <p:cNvPr id="10" name="Content Placeholder 8">
            <a:extLst>
              <a:ext uri="{FF2B5EF4-FFF2-40B4-BE49-F238E27FC236}">
                <a16:creationId xmlns:a16="http://schemas.microsoft.com/office/drawing/2014/main" id="{F787E98D-960A-4EF6-969A-97E094CDA59D}"/>
              </a:ext>
            </a:extLst>
          </p:cNvPr>
          <p:cNvSpPr>
            <a:spLocks noGrp="1"/>
          </p:cNvSpPr>
          <p:nvPr>
            <p:ph sz="half" idx="2"/>
          </p:nvPr>
        </p:nvSpPr>
        <p:spPr>
          <a:xfrm>
            <a:off x="358891" y="1730921"/>
            <a:ext cx="4759210" cy="4347028"/>
          </a:xfrm>
        </p:spPr>
        <p:txBody>
          <a:bodyPr>
            <a:normAutofit/>
          </a:bodyPr>
          <a:lstStyle/>
          <a:p>
            <a:pPr marL="0" indent="0">
              <a:lnSpc>
                <a:spcPct val="100000"/>
              </a:lnSpc>
              <a:spcBef>
                <a:spcPts val="700"/>
              </a:spcBef>
              <a:spcAft>
                <a:spcPts val="500"/>
              </a:spcAft>
              <a:buClr>
                <a:srgbClr val="E58221"/>
              </a:buClr>
              <a:buSzPct val="125000"/>
              <a:buNone/>
              <a:defRPr/>
            </a:pPr>
            <a:r>
              <a:rPr lang="en-AU" sz="2000" b="1" dirty="0">
                <a:solidFill>
                  <a:srgbClr val="4A4C4B"/>
                </a:solidFill>
                <a:latin typeface="News Gothic Std"/>
                <a:cs typeface="+mn-cs"/>
              </a:rPr>
              <a:t>(1)Which students are more likely to report receiving career support? (both cohorts)</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Identify a set of candidate variables with bivariate association with receiving useful career support</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Include these variables in a multinomial logistic regression to identify the variables independently associated with receiving career support</a:t>
            </a:r>
          </a:p>
        </p:txBody>
      </p:sp>
      <p:sp>
        <p:nvSpPr>
          <p:cNvPr id="6" name="Content Placeholder 8">
            <a:extLst>
              <a:ext uri="{FF2B5EF4-FFF2-40B4-BE49-F238E27FC236}">
                <a16:creationId xmlns:a16="http://schemas.microsoft.com/office/drawing/2014/main" id="{07FF1AF8-4782-4077-9ABE-CDEF9E58C9A4}"/>
              </a:ext>
            </a:extLst>
          </p:cNvPr>
          <p:cNvSpPr txBox="1">
            <a:spLocks/>
          </p:cNvSpPr>
          <p:nvPr/>
        </p:nvSpPr>
        <p:spPr>
          <a:xfrm>
            <a:off x="6096000" y="1730921"/>
            <a:ext cx="5902211" cy="4347028"/>
          </a:xfrm>
          <a:prstGeom prst="rect">
            <a:avLst/>
          </a:prstGeom>
        </p:spPr>
        <p:txBody>
          <a:bodyPr vert="horz" lIns="91440" tIns="45720" rIns="91440" bIns="45720" rtlCol="0">
            <a:normAutofit/>
          </a:bodyPr>
          <a:lstStyle>
            <a:lvl1pPr marL="302400" indent="-300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03865"/>
                </a:solidFill>
                <a:latin typeface="Arial" panose="020B0604020202020204" pitchFamily="34" charset="0"/>
                <a:ea typeface="+mn-ea"/>
                <a:cs typeface="Arial" panose="020B0604020202020204" pitchFamily="34" charset="0"/>
              </a:defRPr>
            </a:lvl1pPr>
            <a:lvl2pPr marL="604800" indent="-264600" algn="l" defTabSz="914400" rtl="0" eaLnBrk="1" latinLnBrk="0" hangingPunct="1">
              <a:lnSpc>
                <a:spcPct val="90000"/>
              </a:lnSpc>
              <a:spcBef>
                <a:spcPts val="600"/>
              </a:spcBef>
              <a:spcAft>
                <a:spcPts val="600"/>
              </a:spcAft>
              <a:buFont typeface="System Font Regular"/>
              <a:buChar char="–"/>
              <a:defRPr sz="2400" kern="1200">
                <a:solidFill>
                  <a:srgbClr val="003865"/>
                </a:solidFill>
                <a:latin typeface="Arial" panose="020B0604020202020204" pitchFamily="34" charset="0"/>
                <a:ea typeface="+mn-ea"/>
                <a:cs typeface="Arial" panose="020B0604020202020204" pitchFamily="34" charset="0"/>
              </a:defRPr>
            </a:lvl2pPr>
            <a:lvl3pPr marL="871200" indent="-228600" algn="l" defTabSz="914400" rtl="0" eaLnBrk="1" latinLnBrk="0" hangingPunct="1">
              <a:lnSpc>
                <a:spcPct val="90000"/>
              </a:lnSpc>
              <a:spcBef>
                <a:spcPts val="600"/>
              </a:spcBef>
              <a:spcAft>
                <a:spcPts val="600"/>
              </a:spcAft>
              <a:buFont typeface="System Font Regular"/>
              <a:buChar char="–"/>
              <a:defRPr sz="2000" kern="1200">
                <a:solidFill>
                  <a:srgbClr val="009FE3"/>
                </a:solidFill>
                <a:latin typeface="Arial" panose="020B0604020202020204" pitchFamily="34" charset="0"/>
                <a:ea typeface="+mn-ea"/>
                <a:cs typeface="Arial" panose="020B0604020202020204" pitchFamily="34" charset="0"/>
              </a:defRPr>
            </a:lvl3pPr>
            <a:lvl4pPr marL="11016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4pPr>
            <a:lvl5pPr marL="1332000" indent="-228600" algn="l" defTabSz="914400" rtl="0" eaLnBrk="1" latinLnBrk="0" hangingPunct="1">
              <a:lnSpc>
                <a:spcPct val="90000"/>
              </a:lnSpc>
              <a:spcBef>
                <a:spcPts val="600"/>
              </a:spcBef>
              <a:spcAft>
                <a:spcPts val="600"/>
              </a:spcAft>
              <a:buFont typeface="System Font Regular"/>
              <a:buChar char="–"/>
              <a:defRPr sz="1800" kern="1200">
                <a:solidFill>
                  <a:srgbClr val="8FA4B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700"/>
              </a:spcBef>
              <a:spcAft>
                <a:spcPts val="500"/>
              </a:spcAft>
              <a:buClr>
                <a:srgbClr val="E58221"/>
              </a:buClr>
              <a:buSzPct val="125000"/>
              <a:buFont typeface="Arial" panose="020B0604020202020204" pitchFamily="34" charset="0"/>
              <a:buNone/>
              <a:defRPr/>
            </a:pPr>
            <a:r>
              <a:rPr lang="en-AU" sz="2000" b="1" dirty="0">
                <a:solidFill>
                  <a:srgbClr val="4A4C4B"/>
                </a:solidFill>
                <a:latin typeface="News Gothic Std"/>
                <a:cs typeface="+mn-cs"/>
              </a:rPr>
              <a:t>(2) Is useful career support associated with higher rates of post-secondary engagement in education, employment, or training? (Year 12 only)</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Test bivariate association between receiving support and type of post-secondary engagement</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Adjust for variables related to receiving career advice in (1)</a:t>
            </a:r>
          </a:p>
          <a:p>
            <a:pPr marL="342900" indent="-342900">
              <a:lnSpc>
                <a:spcPct val="100000"/>
              </a:lnSpc>
              <a:spcBef>
                <a:spcPts val="700"/>
              </a:spcBef>
              <a:spcAft>
                <a:spcPts val="500"/>
              </a:spcAft>
              <a:buClr>
                <a:srgbClr val="E58221"/>
              </a:buClr>
              <a:buSzPct val="125000"/>
              <a:defRPr/>
            </a:pPr>
            <a:r>
              <a:rPr lang="en-AU" sz="2000" dirty="0">
                <a:solidFill>
                  <a:srgbClr val="4A4C4B"/>
                </a:solidFill>
                <a:latin typeface="News Gothic Std"/>
                <a:cs typeface="+mn-cs"/>
              </a:rPr>
              <a:t>Assess if the association varies for students who are less likely to receive support</a:t>
            </a:r>
            <a:endParaRPr lang="en-AU" sz="1600" dirty="0">
              <a:solidFill>
                <a:srgbClr val="4A4C4B"/>
              </a:solidFill>
              <a:latin typeface="News Gothic Std"/>
              <a:cs typeface="+mn-cs"/>
            </a:endParaRPr>
          </a:p>
        </p:txBody>
      </p:sp>
    </p:spTree>
    <p:extLst>
      <p:ext uri="{BB962C8B-B14F-4D97-AF65-F5344CB8AC3E}">
        <p14:creationId xmlns:p14="http://schemas.microsoft.com/office/powerpoint/2010/main" val="248316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8</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58890" y="660946"/>
            <a:ext cx="10518660" cy="1069975"/>
          </a:xfrm>
          <a:prstGeom prst="rect">
            <a:avLst/>
          </a:prstGeom>
        </p:spPr>
        <p:txBody>
          <a:bodyPr vert="horz" lIns="0" tIns="0" rIns="0" bIns="0" rtlCol="0" anchor="t" anchorCtr="0">
            <a:normAutofit fontScale="92500" lnSpcReduction="10000"/>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Majority of students report receiving career support, and most say it’s useful</a:t>
            </a:r>
          </a:p>
        </p:txBody>
      </p:sp>
      <p:graphicFrame>
        <p:nvGraphicFramePr>
          <p:cNvPr id="8" name="Chart 7">
            <a:extLst>
              <a:ext uri="{FF2B5EF4-FFF2-40B4-BE49-F238E27FC236}">
                <a16:creationId xmlns:a16="http://schemas.microsoft.com/office/drawing/2014/main" id="{B8FE45AC-598A-481D-B06A-47D0682713B5}"/>
              </a:ext>
            </a:extLst>
          </p:cNvPr>
          <p:cNvGraphicFramePr>
            <a:graphicFrameLocks/>
          </p:cNvGraphicFramePr>
          <p:nvPr>
            <p:extLst>
              <p:ext uri="{D42A27DB-BD31-4B8C-83A1-F6EECF244321}">
                <p14:modId xmlns:p14="http://schemas.microsoft.com/office/powerpoint/2010/main" val="2340967169"/>
              </p:ext>
            </p:extLst>
          </p:nvPr>
        </p:nvGraphicFramePr>
        <p:xfrm>
          <a:off x="2565400" y="1993900"/>
          <a:ext cx="8648699" cy="3797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401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B34F04-C8F3-714C-9238-6AF0DE5E0406}" type="slidenum">
              <a:rPr lang="en-US" smtClean="0"/>
              <a:pPr/>
              <a:t>9</a:t>
            </a:fld>
            <a:endParaRPr lang="en-US" dirty="0"/>
          </a:p>
        </p:txBody>
      </p:sp>
      <p:sp>
        <p:nvSpPr>
          <p:cNvPr id="12" name="Title 7">
            <a:extLst>
              <a:ext uri="{FF2B5EF4-FFF2-40B4-BE49-F238E27FC236}">
                <a16:creationId xmlns:a16="http://schemas.microsoft.com/office/drawing/2014/main" id="{B267B45D-2CF0-45D5-991B-5DE17DDC0119}"/>
              </a:ext>
            </a:extLst>
          </p:cNvPr>
          <p:cNvSpPr txBox="1">
            <a:spLocks/>
          </p:cNvSpPr>
          <p:nvPr/>
        </p:nvSpPr>
        <p:spPr>
          <a:xfrm>
            <a:off x="346190" y="381546"/>
            <a:ext cx="10518660" cy="1069975"/>
          </a:xfrm>
          <a:prstGeom prst="rect">
            <a:avLst/>
          </a:prstGeom>
        </p:spPr>
        <p:txBody>
          <a:bodyPr vert="horz" lIns="0" tIns="0" rIns="0" bIns="0" rtlCol="0" anchor="t" anchorCtr="0">
            <a:normAutofit fontScale="92500" lnSpcReduction="10000"/>
          </a:bodyPr>
          <a:lstStyle>
            <a:lvl1pPr algn="l" defTabSz="914400" rtl="0" eaLnBrk="1" latinLnBrk="0" hangingPunct="1">
              <a:lnSpc>
                <a:spcPct val="90000"/>
              </a:lnSpc>
              <a:spcBef>
                <a:spcPct val="0"/>
              </a:spcBef>
              <a:buNone/>
              <a:defRPr sz="3700" b="1" kern="1200" cap="all" baseline="0">
                <a:solidFill>
                  <a:srgbClr val="00386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u="none" strike="noStrike" kern="1200" cap="none" spc="0" normalizeH="0" baseline="0" noProof="0" dirty="0">
                <a:ln>
                  <a:noFill/>
                </a:ln>
                <a:solidFill>
                  <a:srgbClr val="003A66"/>
                </a:solidFill>
                <a:effectLst/>
                <a:uLnTx/>
                <a:uFillTx/>
                <a:latin typeface="News Gothic Std"/>
                <a:ea typeface="+mn-ea"/>
                <a:cs typeface="+mn-cs"/>
              </a:rPr>
              <a:t>Which factors are associated with receiving useful career support? (unadjusted)</a:t>
            </a:r>
          </a:p>
        </p:txBody>
      </p:sp>
      <p:graphicFrame>
        <p:nvGraphicFramePr>
          <p:cNvPr id="2" name="Table 3">
            <a:extLst>
              <a:ext uri="{FF2B5EF4-FFF2-40B4-BE49-F238E27FC236}">
                <a16:creationId xmlns:a16="http://schemas.microsoft.com/office/drawing/2014/main" id="{19539581-534F-4435-8858-55E701A10217}"/>
              </a:ext>
            </a:extLst>
          </p:cNvPr>
          <p:cNvGraphicFramePr>
            <a:graphicFrameLocks noGrp="1"/>
          </p:cNvGraphicFramePr>
          <p:nvPr>
            <p:extLst>
              <p:ext uri="{D42A27DB-BD31-4B8C-83A1-F6EECF244321}">
                <p14:modId xmlns:p14="http://schemas.microsoft.com/office/powerpoint/2010/main" val="1061500296"/>
              </p:ext>
            </p:extLst>
          </p:nvPr>
        </p:nvGraphicFramePr>
        <p:xfrm>
          <a:off x="503483" y="1565275"/>
          <a:ext cx="8159614" cy="5156200"/>
        </p:xfrm>
        <a:graphic>
          <a:graphicData uri="http://schemas.openxmlformats.org/drawingml/2006/table">
            <a:tbl>
              <a:tblPr firstRow="1" bandRow="1">
                <a:tableStyleId>{6E25E649-3F16-4E02-A733-19D2CDBF48F0}</a:tableStyleId>
              </a:tblPr>
              <a:tblGrid>
                <a:gridCol w="3447628">
                  <a:extLst>
                    <a:ext uri="{9D8B030D-6E8A-4147-A177-3AD203B41FA5}">
                      <a16:colId xmlns:a16="http://schemas.microsoft.com/office/drawing/2014/main" val="1273461975"/>
                    </a:ext>
                  </a:extLst>
                </a:gridCol>
                <a:gridCol w="2355993">
                  <a:extLst>
                    <a:ext uri="{9D8B030D-6E8A-4147-A177-3AD203B41FA5}">
                      <a16:colId xmlns:a16="http://schemas.microsoft.com/office/drawing/2014/main" val="1179516667"/>
                    </a:ext>
                  </a:extLst>
                </a:gridCol>
                <a:gridCol w="2355993">
                  <a:extLst>
                    <a:ext uri="{9D8B030D-6E8A-4147-A177-3AD203B41FA5}">
                      <a16:colId xmlns:a16="http://schemas.microsoft.com/office/drawing/2014/main" val="2758404014"/>
                    </a:ext>
                  </a:extLst>
                </a:gridCol>
              </a:tblGrid>
              <a:tr h="370840">
                <a:tc>
                  <a:txBody>
                    <a:bodyPr/>
                    <a:lstStyle/>
                    <a:p>
                      <a:pPr algn="ctr"/>
                      <a:r>
                        <a:rPr lang="en-AU" sz="1600" dirty="0"/>
                        <a:t>Characteristic</a:t>
                      </a:r>
                    </a:p>
                  </a:txBody>
                  <a:tcPr/>
                </a:tc>
                <a:tc>
                  <a:txBody>
                    <a:bodyPr/>
                    <a:lstStyle/>
                    <a:p>
                      <a:pPr algn="ctr"/>
                      <a:r>
                        <a:rPr lang="en-AU" sz="1600" dirty="0"/>
                        <a:t>Year 10 cohort</a:t>
                      </a:r>
                    </a:p>
                  </a:txBody>
                  <a:tcPr/>
                </a:tc>
                <a:tc>
                  <a:txBody>
                    <a:bodyPr/>
                    <a:lstStyle/>
                    <a:p>
                      <a:pPr algn="ctr"/>
                      <a:r>
                        <a:rPr lang="en-AU" sz="1600" dirty="0"/>
                        <a:t>Year 12 cohort</a:t>
                      </a:r>
                    </a:p>
                  </a:txBody>
                  <a:tcPr/>
                </a:tc>
                <a:extLst>
                  <a:ext uri="{0D108BD9-81ED-4DB2-BD59-A6C34878D82A}">
                    <a16:rowId xmlns:a16="http://schemas.microsoft.com/office/drawing/2014/main" val="3681086416"/>
                  </a:ext>
                </a:extLst>
              </a:tr>
              <a:tr h="370840">
                <a:tc>
                  <a:txBody>
                    <a:bodyPr/>
                    <a:lstStyle/>
                    <a:p>
                      <a:pPr algn="ctr"/>
                      <a:r>
                        <a:rPr lang="en-AU" sz="1400" dirty="0"/>
                        <a:t>Still at school / completed Y12</a:t>
                      </a:r>
                    </a:p>
                  </a:txBody>
                  <a:tcPr/>
                </a:tc>
                <a:tc>
                  <a:txBody>
                    <a:bodyPr/>
                    <a:lstStyle/>
                    <a:p>
                      <a:pPr algn="ctr"/>
                      <a:r>
                        <a:rPr lang="en-AU" sz="1600" b="1" dirty="0">
                          <a:solidFill>
                            <a:schemeClr val="accent1">
                              <a:lumMod val="75000"/>
                              <a:lumOff val="25000"/>
                            </a:schemeClr>
                          </a:solidFill>
                        </a:rPr>
                        <a:t>↑</a:t>
                      </a:r>
                    </a:p>
                  </a:txBody>
                  <a:tcPr/>
                </a:tc>
                <a:tc>
                  <a:txBody>
                    <a:bodyPr/>
                    <a:lstStyle/>
                    <a:p>
                      <a:pPr algn="ctr"/>
                      <a:r>
                        <a:rPr lang="en-AU" sz="1600" b="1" dirty="0">
                          <a:solidFill>
                            <a:schemeClr val="accent1">
                              <a:lumMod val="75000"/>
                              <a:lumOff val="25000"/>
                            </a:schemeClr>
                          </a:solidFill>
                        </a:rPr>
                        <a:t>↑</a:t>
                      </a:r>
                    </a:p>
                  </a:txBody>
                  <a:tcPr/>
                </a:tc>
                <a:extLst>
                  <a:ext uri="{0D108BD9-81ED-4DB2-BD59-A6C34878D82A}">
                    <a16:rowId xmlns:a16="http://schemas.microsoft.com/office/drawing/2014/main" val="3658707887"/>
                  </a:ext>
                </a:extLst>
              </a:tr>
              <a:tr h="370840">
                <a:tc>
                  <a:txBody>
                    <a:bodyPr/>
                    <a:lstStyle/>
                    <a:p>
                      <a:pPr algn="ctr"/>
                      <a:r>
                        <a:rPr lang="en-AU" sz="1400" dirty="0"/>
                        <a:t>Aboriginal students</a:t>
                      </a:r>
                    </a:p>
                  </a:txBody>
                  <a:tcPr/>
                </a:tc>
                <a:tc>
                  <a:txBody>
                    <a:bodyPr/>
                    <a:lstStyle/>
                    <a:p>
                      <a:pPr algn="ctr"/>
                      <a:r>
                        <a:rPr lang="en-AU" sz="1600" b="1" dirty="0">
                          <a:solidFill>
                            <a:schemeClr val="accent1">
                              <a:lumMod val="75000"/>
                              <a:lumOff val="25000"/>
                            </a:schemeClr>
                          </a:solidFill>
                        </a:rPr>
                        <a:t>↑</a:t>
                      </a:r>
                    </a:p>
                  </a:txBody>
                  <a:tcPr/>
                </a:tc>
                <a:tc>
                  <a:txBody>
                    <a:bodyPr/>
                    <a:lstStyle/>
                    <a:p>
                      <a:pPr algn="ctr"/>
                      <a:r>
                        <a:rPr lang="en-AU" sz="1600" b="1" dirty="0">
                          <a:solidFill>
                            <a:schemeClr val="accent1">
                              <a:lumMod val="75000"/>
                              <a:lumOff val="25000"/>
                            </a:schemeClr>
                          </a:solidFill>
                        </a:rPr>
                        <a:t>↑</a:t>
                      </a:r>
                    </a:p>
                  </a:txBody>
                  <a:tcPr/>
                </a:tc>
                <a:extLst>
                  <a:ext uri="{0D108BD9-81ED-4DB2-BD59-A6C34878D82A}">
                    <a16:rowId xmlns:a16="http://schemas.microsoft.com/office/drawing/2014/main" val="838064203"/>
                  </a:ext>
                </a:extLst>
              </a:tr>
              <a:tr h="370840">
                <a:tc>
                  <a:txBody>
                    <a:bodyPr/>
                    <a:lstStyle/>
                    <a:p>
                      <a:pPr algn="ctr"/>
                      <a:r>
                        <a:rPr lang="en-AU" sz="1400" dirty="0"/>
                        <a:t>Main income from Centrelink</a:t>
                      </a:r>
                    </a:p>
                  </a:txBody>
                  <a:tcPr/>
                </a:tc>
                <a:tc>
                  <a:txBody>
                    <a:bodyPr/>
                    <a:lstStyle/>
                    <a:p>
                      <a:pPr algn="ctr"/>
                      <a:r>
                        <a:rPr lang="en-AU" sz="1600" b="1" dirty="0">
                          <a:solidFill>
                            <a:schemeClr val="accent1">
                              <a:lumMod val="75000"/>
                              <a:lumOff val="25000"/>
                            </a:schemeClr>
                          </a:solidFill>
                        </a:rPr>
                        <a:t>↑</a:t>
                      </a:r>
                    </a:p>
                  </a:txBody>
                  <a:tcPr/>
                </a:tc>
                <a:tc>
                  <a:txBody>
                    <a:bodyPr/>
                    <a:lstStyle/>
                    <a:p>
                      <a:pPr algn="ctr"/>
                      <a:r>
                        <a:rPr lang="en-AU" sz="1600" b="0" dirty="0"/>
                        <a:t>-</a:t>
                      </a:r>
                    </a:p>
                  </a:txBody>
                  <a:tcPr/>
                </a:tc>
                <a:extLst>
                  <a:ext uri="{0D108BD9-81ED-4DB2-BD59-A6C34878D82A}">
                    <a16:rowId xmlns:a16="http://schemas.microsoft.com/office/drawing/2014/main" val="1061169116"/>
                  </a:ext>
                </a:extLst>
              </a:tr>
              <a:tr h="370840">
                <a:tc>
                  <a:txBody>
                    <a:bodyPr/>
                    <a:lstStyle/>
                    <a:p>
                      <a:pPr algn="ctr"/>
                      <a:r>
                        <a:rPr lang="en-AU" sz="1400" dirty="0"/>
                        <a:t>Ever suspended</a:t>
                      </a:r>
                    </a:p>
                  </a:txBody>
                  <a:tcPr/>
                </a:tc>
                <a:tc>
                  <a:txBody>
                    <a:bodyPr/>
                    <a:lstStyle/>
                    <a:p>
                      <a:pPr algn="ctr"/>
                      <a:r>
                        <a:rPr lang="en-AU" sz="1600" b="1" dirty="0">
                          <a:solidFill>
                            <a:schemeClr val="accent2">
                              <a:lumMod val="75000"/>
                            </a:schemeClr>
                          </a:solidFill>
                        </a:rPr>
                        <a:t>↓</a:t>
                      </a:r>
                    </a:p>
                  </a:txBody>
                  <a:tcPr/>
                </a:tc>
                <a:tc>
                  <a:txBody>
                    <a:bodyPr/>
                    <a:lstStyle/>
                    <a:p>
                      <a:pPr algn="ctr"/>
                      <a:r>
                        <a:rPr lang="en-AU" sz="1600" b="1" dirty="0">
                          <a:solidFill>
                            <a:schemeClr val="accent2">
                              <a:lumMod val="75000"/>
                            </a:schemeClr>
                          </a:solidFill>
                        </a:rPr>
                        <a:t>↓</a:t>
                      </a:r>
                    </a:p>
                  </a:txBody>
                  <a:tcPr/>
                </a:tc>
                <a:extLst>
                  <a:ext uri="{0D108BD9-81ED-4DB2-BD59-A6C34878D82A}">
                    <a16:rowId xmlns:a16="http://schemas.microsoft.com/office/drawing/2014/main" val="1176424850"/>
                  </a:ext>
                </a:extLst>
              </a:tr>
              <a:tr h="251900">
                <a:tc>
                  <a:txBody>
                    <a:bodyPr/>
                    <a:lstStyle/>
                    <a:p>
                      <a:pPr algn="ctr"/>
                      <a:r>
                        <a:rPr lang="en-AU" sz="1400" dirty="0"/>
                        <a:t>Higher general life satisfaction</a:t>
                      </a:r>
                    </a:p>
                  </a:txBody>
                  <a:tcPr/>
                </a:tc>
                <a:tc>
                  <a:txBody>
                    <a:bodyPr/>
                    <a:lstStyle/>
                    <a:p>
                      <a:pPr algn="ctr"/>
                      <a:r>
                        <a:rPr lang="en-AU" sz="1600" b="1" dirty="0">
                          <a:solidFill>
                            <a:schemeClr val="accent1">
                              <a:lumMod val="75000"/>
                              <a:lumOff val="25000"/>
                            </a:schemeClr>
                          </a:solidFill>
                        </a:rPr>
                        <a:t>↑</a:t>
                      </a:r>
                    </a:p>
                  </a:txBody>
                  <a:tcPr/>
                </a:tc>
                <a:tc>
                  <a:txBody>
                    <a:bodyPr/>
                    <a:lstStyle/>
                    <a:p>
                      <a:pPr algn="ctr"/>
                      <a:r>
                        <a:rPr lang="en-AU" sz="1600" b="1" dirty="0">
                          <a:solidFill>
                            <a:schemeClr val="accent1">
                              <a:lumMod val="75000"/>
                              <a:lumOff val="25000"/>
                            </a:schemeClr>
                          </a:solidFill>
                        </a:rPr>
                        <a:t>↑</a:t>
                      </a:r>
                    </a:p>
                  </a:txBody>
                  <a:tcPr/>
                </a:tc>
                <a:extLst>
                  <a:ext uri="{0D108BD9-81ED-4DB2-BD59-A6C34878D82A}">
                    <a16:rowId xmlns:a16="http://schemas.microsoft.com/office/drawing/2014/main" val="877118658"/>
                  </a:ext>
                </a:extLst>
              </a:tr>
              <a:tr h="370840">
                <a:tc>
                  <a:txBody>
                    <a:bodyPr/>
                    <a:lstStyle/>
                    <a:p>
                      <a:pPr algn="ctr"/>
                      <a:r>
                        <a:rPr lang="en-AU" sz="1400" dirty="0"/>
                        <a:t>Mental health condition</a:t>
                      </a:r>
                    </a:p>
                  </a:txBody>
                  <a:tcPr/>
                </a:tc>
                <a:tc>
                  <a:txBody>
                    <a:bodyPr/>
                    <a:lstStyle/>
                    <a:p>
                      <a:pPr algn="ctr"/>
                      <a:r>
                        <a:rPr lang="en-AU" sz="1600" b="1" dirty="0">
                          <a:solidFill>
                            <a:schemeClr val="accent2">
                              <a:lumMod val="75000"/>
                            </a:schemeClr>
                          </a:solidFill>
                        </a:rPr>
                        <a:t>↓</a:t>
                      </a:r>
                    </a:p>
                  </a:txBody>
                  <a:tcPr/>
                </a:tc>
                <a:tc>
                  <a:txBody>
                    <a:bodyPr/>
                    <a:lstStyle/>
                    <a:p>
                      <a:pPr algn="ctr"/>
                      <a:r>
                        <a:rPr lang="en-AU" sz="1600" b="1" dirty="0">
                          <a:solidFill>
                            <a:schemeClr val="accent2">
                              <a:lumMod val="75000"/>
                            </a:schemeClr>
                          </a:solidFill>
                        </a:rPr>
                        <a:t>↓</a:t>
                      </a:r>
                    </a:p>
                  </a:txBody>
                  <a:tcPr/>
                </a:tc>
                <a:extLst>
                  <a:ext uri="{0D108BD9-81ED-4DB2-BD59-A6C34878D82A}">
                    <a16:rowId xmlns:a16="http://schemas.microsoft.com/office/drawing/2014/main" val="1945774415"/>
                  </a:ext>
                </a:extLst>
              </a:tr>
              <a:tr h="370840">
                <a:tc>
                  <a:txBody>
                    <a:bodyPr/>
                    <a:lstStyle/>
                    <a:p>
                      <a:pPr algn="ctr"/>
                      <a:r>
                        <a:rPr lang="en-AU" sz="1400" dirty="0"/>
                        <a:t>Physical health condition</a:t>
                      </a:r>
                    </a:p>
                  </a:txBody>
                  <a:tcPr/>
                </a:tc>
                <a:tc>
                  <a:txBody>
                    <a:bodyPr/>
                    <a:lstStyle/>
                    <a:p>
                      <a:pPr algn="ctr"/>
                      <a:r>
                        <a:rPr lang="en-AU" sz="1600" b="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accent2">
                              <a:lumMod val="75000"/>
                            </a:schemeClr>
                          </a:solidFill>
                        </a:rPr>
                        <a:t>↓</a:t>
                      </a:r>
                    </a:p>
                  </a:txBody>
                  <a:tcPr/>
                </a:tc>
                <a:extLst>
                  <a:ext uri="{0D108BD9-81ED-4DB2-BD59-A6C34878D82A}">
                    <a16:rowId xmlns:a16="http://schemas.microsoft.com/office/drawing/2014/main" val="1037040107"/>
                  </a:ext>
                </a:extLst>
              </a:tr>
              <a:tr h="370840">
                <a:tc>
                  <a:txBody>
                    <a:bodyPr/>
                    <a:lstStyle/>
                    <a:p>
                      <a:pPr algn="ctr"/>
                      <a:r>
                        <a:rPr lang="en-AU" sz="1400" dirty="0"/>
                        <a:t>Developmental condition</a:t>
                      </a:r>
                    </a:p>
                  </a:txBody>
                  <a:tcPr/>
                </a:tc>
                <a:tc>
                  <a:txBody>
                    <a:bodyPr/>
                    <a:lstStyle/>
                    <a:p>
                      <a:pPr algn="ctr"/>
                      <a:r>
                        <a:rPr lang="en-AU" sz="1600" b="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accent2">
                              <a:lumMod val="75000"/>
                            </a:schemeClr>
                          </a:solidFill>
                        </a:rPr>
                        <a:t>↓</a:t>
                      </a:r>
                    </a:p>
                  </a:txBody>
                  <a:tcPr/>
                </a:tc>
                <a:extLst>
                  <a:ext uri="{0D108BD9-81ED-4DB2-BD59-A6C34878D82A}">
                    <a16:rowId xmlns:a16="http://schemas.microsoft.com/office/drawing/2014/main" val="2352222340"/>
                  </a:ext>
                </a:extLst>
              </a:tr>
              <a:tr h="370840">
                <a:tc>
                  <a:txBody>
                    <a:bodyPr/>
                    <a:lstStyle/>
                    <a:p>
                      <a:pPr algn="ctr"/>
                      <a:r>
                        <a:rPr lang="en-AU" sz="1400" dirty="0"/>
                        <a:t>Higher general health rating</a:t>
                      </a:r>
                    </a:p>
                  </a:txBody>
                  <a:tcPr/>
                </a:tc>
                <a:tc>
                  <a:txBody>
                    <a:bodyPr/>
                    <a:lstStyle/>
                    <a:p>
                      <a:pPr algn="ctr"/>
                      <a:r>
                        <a:rPr lang="en-AU" sz="1600" b="1" dirty="0">
                          <a:solidFill>
                            <a:schemeClr val="accent1">
                              <a:lumMod val="75000"/>
                              <a:lumOff val="25000"/>
                            </a:schemeClr>
                          </a:solidFill>
                        </a:rPr>
                        <a:t>↑</a:t>
                      </a:r>
                    </a:p>
                  </a:txBody>
                  <a:tcPr/>
                </a:tc>
                <a:tc>
                  <a:txBody>
                    <a:bodyPr/>
                    <a:lstStyle/>
                    <a:p>
                      <a:pPr algn="ctr"/>
                      <a:r>
                        <a:rPr lang="en-AU" sz="1600" b="1" dirty="0">
                          <a:solidFill>
                            <a:schemeClr val="accent1">
                              <a:lumMod val="75000"/>
                              <a:lumOff val="25000"/>
                            </a:schemeClr>
                          </a:solidFill>
                        </a:rPr>
                        <a:t>↑</a:t>
                      </a:r>
                    </a:p>
                  </a:txBody>
                  <a:tcPr/>
                </a:tc>
                <a:extLst>
                  <a:ext uri="{0D108BD9-81ED-4DB2-BD59-A6C34878D82A}">
                    <a16:rowId xmlns:a16="http://schemas.microsoft.com/office/drawing/2014/main" val="203887624"/>
                  </a:ext>
                </a:extLst>
              </a:tr>
              <a:tr h="370840">
                <a:tc>
                  <a:txBody>
                    <a:bodyPr/>
                    <a:lstStyle/>
                    <a:p>
                      <a:pPr algn="ctr"/>
                      <a:r>
                        <a:rPr lang="en-AU" sz="1400" dirty="0"/>
                        <a:t>Higher general mental health rating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accent1">
                              <a:lumMod val="75000"/>
                              <a:lumOff val="25000"/>
                            </a:schemeClr>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accent1">
                              <a:lumMod val="75000"/>
                              <a:lumOff val="25000"/>
                            </a:schemeClr>
                          </a:solidFill>
                        </a:rPr>
                        <a:t>↑</a:t>
                      </a:r>
                    </a:p>
                  </a:txBody>
                  <a:tcPr/>
                </a:tc>
                <a:extLst>
                  <a:ext uri="{0D108BD9-81ED-4DB2-BD59-A6C34878D82A}">
                    <a16:rowId xmlns:a16="http://schemas.microsoft.com/office/drawing/2014/main" val="1573604101"/>
                  </a:ext>
                </a:extLst>
              </a:tr>
              <a:tr h="370840">
                <a:tc>
                  <a:txBody>
                    <a:bodyPr/>
                    <a:lstStyle/>
                    <a:p>
                      <a:pPr algn="ctr"/>
                      <a:r>
                        <a:rPr lang="en-AU" sz="1400" dirty="0"/>
                        <a:t>Higher Year 9 English achievement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accent1">
                              <a:lumMod val="75000"/>
                              <a:lumOff val="25000"/>
                            </a:schemeClr>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accent1">
                              <a:lumMod val="75000"/>
                              <a:lumOff val="25000"/>
                            </a:schemeClr>
                          </a:solidFill>
                        </a:rPr>
                        <a:t>↑</a:t>
                      </a:r>
                    </a:p>
                  </a:txBody>
                  <a:tcPr/>
                </a:tc>
                <a:extLst>
                  <a:ext uri="{0D108BD9-81ED-4DB2-BD59-A6C34878D82A}">
                    <a16:rowId xmlns:a16="http://schemas.microsoft.com/office/drawing/2014/main" val="2654580653"/>
                  </a:ext>
                </a:extLst>
              </a:tr>
              <a:tr h="370840">
                <a:tc>
                  <a:txBody>
                    <a:bodyPr/>
                    <a:lstStyle/>
                    <a:p>
                      <a:pPr algn="ctr"/>
                      <a:r>
                        <a:rPr lang="en-AU" sz="1400" dirty="0"/>
                        <a:t>Higher Year 9 Maths achievement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accent1">
                              <a:lumMod val="75000"/>
                              <a:lumOff val="25000"/>
                            </a:schemeClr>
                          </a:solidFill>
                        </a:rPr>
                        <a:t>↑</a:t>
                      </a:r>
                    </a:p>
                  </a:txBody>
                  <a:tcPr/>
                </a:tc>
                <a:tc>
                  <a:txBody>
                    <a:bodyPr/>
                    <a:lstStyle/>
                    <a:p>
                      <a:pPr algn="ctr"/>
                      <a:r>
                        <a:rPr lang="en-AU" sz="1600" b="0" dirty="0"/>
                        <a:t>-</a:t>
                      </a:r>
                    </a:p>
                  </a:txBody>
                  <a:tcPr/>
                </a:tc>
                <a:extLst>
                  <a:ext uri="{0D108BD9-81ED-4DB2-BD59-A6C34878D82A}">
                    <a16:rowId xmlns:a16="http://schemas.microsoft.com/office/drawing/2014/main" val="1024795650"/>
                  </a:ext>
                </a:extLst>
              </a:tr>
              <a:tr h="370840">
                <a:tc>
                  <a:txBody>
                    <a:bodyPr/>
                    <a:lstStyle/>
                    <a:p>
                      <a:pPr algn="ctr"/>
                      <a:r>
                        <a:rPr lang="en-AU" sz="1400" dirty="0"/>
                        <a:t>Higher school-level advantage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accent2">
                              <a:lumMod val="75000"/>
                            </a:schemeClr>
                          </a:solidFill>
                        </a:rPr>
                        <a:t>↓</a:t>
                      </a:r>
                    </a:p>
                  </a:txBody>
                  <a:tcPr/>
                </a:tc>
                <a:extLst>
                  <a:ext uri="{0D108BD9-81ED-4DB2-BD59-A6C34878D82A}">
                    <a16:rowId xmlns:a16="http://schemas.microsoft.com/office/drawing/2014/main" val="3796932384"/>
                  </a:ext>
                </a:extLst>
              </a:tr>
            </a:tbl>
          </a:graphicData>
        </a:graphic>
      </p:graphicFrame>
      <p:sp>
        <p:nvSpPr>
          <p:cNvPr id="4" name="TextBox 3">
            <a:extLst>
              <a:ext uri="{FF2B5EF4-FFF2-40B4-BE49-F238E27FC236}">
                <a16:creationId xmlns:a16="http://schemas.microsoft.com/office/drawing/2014/main" id="{EC6FB3C6-75A8-45E8-9C76-DBCFB7260373}"/>
              </a:ext>
            </a:extLst>
          </p:cNvPr>
          <p:cNvSpPr txBox="1"/>
          <p:nvPr/>
        </p:nvSpPr>
        <p:spPr>
          <a:xfrm>
            <a:off x="9392356" y="2111022"/>
            <a:ext cx="2009422" cy="4524315"/>
          </a:xfrm>
          <a:prstGeom prst="rect">
            <a:avLst/>
          </a:prstGeom>
          <a:noFill/>
        </p:spPr>
        <p:txBody>
          <a:bodyPr wrap="square" rtlCol="0">
            <a:spAutoFit/>
          </a:bodyPr>
          <a:lstStyle/>
          <a:p>
            <a:r>
              <a:rPr lang="en-AU" dirty="0"/>
              <a:t>Overall, items relating to school completion, health and wellbeing, and prior achievement were associated with useful career support.</a:t>
            </a:r>
          </a:p>
          <a:p>
            <a:endParaRPr lang="en-AU" dirty="0"/>
          </a:p>
          <a:p>
            <a:r>
              <a:rPr lang="en-AU" dirty="0"/>
              <a:t>Not associated: Gender, remoteness, family structure, parent education and employment.</a:t>
            </a:r>
          </a:p>
        </p:txBody>
      </p:sp>
    </p:spTree>
    <p:extLst>
      <p:ext uri="{BB962C8B-B14F-4D97-AF65-F5344CB8AC3E}">
        <p14:creationId xmlns:p14="http://schemas.microsoft.com/office/powerpoint/2010/main" val="759433420"/>
      </p:ext>
    </p:extLst>
  </p:cSld>
  <p:clrMapOvr>
    <a:masterClrMapping/>
  </p:clrMapOvr>
</p:sld>
</file>

<file path=ppt/theme/theme1.xml><?xml version="1.0" encoding="utf-8"?>
<a:theme xmlns:a="http://schemas.openxmlformats.org/drawingml/2006/main" name="Office Theme">
  <a:themeElements>
    <a:clrScheme name="The Smith Family">
      <a:dk1>
        <a:srgbClr val="000000"/>
      </a:dk1>
      <a:lt1>
        <a:srgbClr val="FFFFFF"/>
      </a:lt1>
      <a:dk2>
        <a:srgbClr val="003865"/>
      </a:dk2>
      <a:lt2>
        <a:srgbClr val="DD052B"/>
      </a:lt2>
      <a:accent1>
        <a:srgbClr val="003865"/>
      </a:accent1>
      <a:accent2>
        <a:srgbClr val="F1001C"/>
      </a:accent2>
      <a:accent3>
        <a:srgbClr val="8FA3BA"/>
      </a:accent3>
      <a:accent4>
        <a:srgbClr val="009FE3"/>
      </a:accent4>
      <a:accent5>
        <a:srgbClr val="95C11F"/>
      </a:accent5>
      <a:accent6>
        <a:srgbClr val="F5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F Powerpoint template.potx [Read-Only]" id="{4E3DE020-2811-4FCB-94A8-A98ECB9D43DD}" vid="{2DE3CE6B-22AA-494E-96E9-F456EEF9EBB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F Powerpoint template.potx [Read-Only]" id="{4E3DE020-2811-4FCB-94A8-A98ECB9D43DD}" vid="{E5333826-9BBB-4F66-98E4-FD6C02AD96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73b6a96-ee5c-4162-a2f8-299f1bf1b071">5AM5XS2WZ7ZM-139533531-122770</_dlc_DocId>
    <_dlc_DocIdUrl xmlns="c73b6a96-ee5c-4162-a2f8-299f1bf1b071">
      <Url>https://thesmithfamily.sharepoint.com/sites/RA/_layouts/15/DocIdRedir.aspx?ID=5AM5XS2WZ7ZM-139533531-122770</Url>
      <Description>5AM5XS2WZ7ZM-139533531-122770</Description>
    </_dlc_DocIdUrl>
    <SharedWithUsers xmlns="c73b6a96-ee5c-4162-a2f8-299f1bf1b071">
      <UserInfo>
        <DisplayName>Gillian Considine</DisplayName>
        <AccountId>28</AccountId>
        <AccountType/>
      </UserInfo>
      <UserInfo>
        <DisplayName>Anne Hampshire</DisplayName>
        <AccountId>26</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C9EE804E285EB45BD173CB4CFC14E6B" ma:contentTypeVersion="12" ma:contentTypeDescription="Create a new document." ma:contentTypeScope="" ma:versionID="85054bfb5ff04c40c4a604ac92d907f7">
  <xsd:schema xmlns:xsd="http://www.w3.org/2001/XMLSchema" xmlns:xs="http://www.w3.org/2001/XMLSchema" xmlns:p="http://schemas.microsoft.com/office/2006/metadata/properties" xmlns:ns2="c73b6a96-ee5c-4162-a2f8-299f1bf1b071" xmlns:ns3="a355c2f1-b0c8-4ea0-9135-40eacddf0b73" targetNamespace="http://schemas.microsoft.com/office/2006/metadata/properties" ma:root="true" ma:fieldsID="7ad1d138cf9d2032099023c88ab532aa" ns2:_="" ns3:_="">
    <xsd:import namespace="c73b6a96-ee5c-4162-a2f8-299f1bf1b071"/>
    <xsd:import namespace="a355c2f1-b0c8-4ea0-9135-40eacddf0b7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3b6a96-ee5c-4162-a2f8-299f1bf1b0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55c2f1-b0c8-4ea0-9135-40eacddf0b7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A37D7F-3315-41A5-945A-E43732493E9D}">
  <ds:schemaRefs>
    <ds:schemaRef ds:uri="a355c2f1-b0c8-4ea0-9135-40eacddf0b73"/>
    <ds:schemaRef ds:uri="c73b6a96-ee5c-4162-a2f8-299f1bf1b0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942A6B-8F2A-4A51-BF8F-582135DCCC0E}">
  <ds:schemaRefs>
    <ds:schemaRef ds:uri="http://schemas.microsoft.com/sharepoint/events"/>
  </ds:schemaRefs>
</ds:datastoreItem>
</file>

<file path=customXml/itemProps3.xml><?xml version="1.0" encoding="utf-8"?>
<ds:datastoreItem xmlns:ds="http://schemas.openxmlformats.org/officeDocument/2006/customXml" ds:itemID="{777E7233-F065-4830-B794-5A86715413BE}">
  <ds:schemaRefs>
    <ds:schemaRef ds:uri="a355c2f1-b0c8-4ea0-9135-40eacddf0b73"/>
    <ds:schemaRef ds:uri="c73b6a96-ee5c-4162-a2f8-299f1bf1b0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C61D263-43B2-4161-BEAF-437AC8E09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TSF Powerpoint template</Template>
  <TotalTime>31161</TotalTime>
  <Words>2637</Words>
  <Application>Microsoft Office PowerPoint</Application>
  <PresentationFormat>Widescreen</PresentationFormat>
  <Paragraphs>318</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News Gothic Std</vt:lpstr>
      <vt:lpstr>System Font Regular</vt:lpstr>
      <vt:lpstr>Office Theme</vt:lpstr>
      <vt:lpstr>Custom Design</vt:lpstr>
      <vt:lpstr>Improving access to career support programs for Australian students experiencing disadvantage:   Who gets career advice at school, and does it relate to education and employment outcomes?  Anne Hampshire &amp; Kirsten Hancock The smith family, australia</vt:lpstr>
      <vt:lpstr>CONTEXT: THE SMITH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Smith 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Kerrison</dc:creator>
  <cp:keywords/>
  <cp:lastModifiedBy>Anne Hampshire</cp:lastModifiedBy>
  <cp:revision>16</cp:revision>
  <cp:lastPrinted>2021-07-19T01:12:50Z</cp:lastPrinted>
  <dcterms:created xsi:type="dcterms:W3CDTF">2020-07-06T06:00:01Z</dcterms:created>
  <dcterms:modified xsi:type="dcterms:W3CDTF">2021-10-20T02:23:12Z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0x01010024CF711745D46D4D880B01CE8A9BCA9400EB8D87655C5D7242B9C5CCC9B588202C|51009982</vt:lpwstr>
  </property>
  <property fmtid="{D5CDD505-2E9C-101B-9397-08002B2CF9AE}" pid="3" name="ContentTypeId">
    <vt:lpwstr>0x0101002C9EE804E285EB45BD173CB4CFC14E6B</vt:lpwstr>
  </property>
  <property fmtid="{D5CDD505-2E9C-101B-9397-08002B2CF9AE}" pid="4" name="Focus Area">
    <vt:lpwstr>35;#Communications|b29c5e65-4c43-47f7-b034-3eb3bca3d33a</vt:lpwstr>
  </property>
  <property fmtid="{D5CDD505-2E9C-101B-9397-08002B2CF9AE}" pid="5" name="AuthorIds_UIVersion_1025">
    <vt:lpwstr>180</vt:lpwstr>
  </property>
  <property fmtid="{D5CDD505-2E9C-101B-9397-08002B2CF9AE}" pid="6" name="Related Process">
    <vt:lpwstr>182;#Create and manage content|2db12083-67b9-4f90-8e10-63956c065b29</vt:lpwstr>
  </property>
  <property fmtid="{D5CDD505-2E9C-101B-9397-08002B2CF9AE}" pid="7" name="ItemRetentionFormula">
    <vt:lpwstr>&lt;formula id="Microsoft.Office.RecordsManagement.PolicyFeatures.Expiration.Formula.BuiltIn"&gt;&lt;number&gt;1&lt;/number&gt;&lt;property&gt;_vti_ItemDeclaredRecord&lt;/property&gt;&lt;propertyId&gt;f9a44731-84eb-43a4-9973-cd2953ad8646&lt;/propertyId&gt;&lt;period&gt;days&lt;/period&gt;&lt;/formula&gt;</vt:lpwstr>
  </property>
  <property fmtid="{D5CDD505-2E9C-101B-9397-08002B2CF9AE}" pid="8" name="Area">
    <vt:lpwstr>26;#Communications|4dd69f12-3be7-4b66-aebb-7a0bdd2a38d8</vt:lpwstr>
  </property>
  <property fmtid="{D5CDD505-2E9C-101B-9397-08002B2CF9AE}" pid="9" name="AuthorIds_UIVersion_1026">
    <vt:lpwstr>180</vt:lpwstr>
  </property>
  <property fmtid="{D5CDD505-2E9C-101B-9397-08002B2CF9AE}" pid="10" name="Document Type">
    <vt:lpwstr>34;#Template|70d33bb1-ad50-4662-a049-8f9f352946fd</vt:lpwstr>
  </property>
  <property fmtid="{D5CDD505-2E9C-101B-9397-08002B2CF9AE}" pid="11" name="State \ Location">
    <vt:lpwstr>2;#All TSF|b1f0ae3d-0b10-4cf8-870c-f4a7f2f0773f</vt:lpwstr>
  </property>
  <property fmtid="{D5CDD505-2E9C-101B-9397-08002B2CF9AE}" pid="12" name="TaxKeyword">
    <vt:lpwstr/>
  </property>
  <property fmtid="{D5CDD505-2E9C-101B-9397-08002B2CF9AE}" pid="13" name="_dlc_DocIdItemGuid">
    <vt:lpwstr>ec56aee9-ec1e-4b9e-b976-4200156b3e75</vt:lpwstr>
  </property>
</Properties>
</file>